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slideLayouts/slideLayout8.xml" ContentType="application/vnd.openxmlformats-officedocument.presentationml.slideLayout+xml"/>
  <Override PartName="/ppt/theme/theme6.xml" ContentType="application/vnd.openxmlformats-officedocument.theme+xml"/>
  <Override PartName="/ppt/slideLayouts/slideLayout9.xml" ContentType="application/vnd.openxmlformats-officedocument.presentationml.slideLayout+xml"/>
  <Override PartName="/ppt/theme/theme7.xml" ContentType="application/vnd.openxmlformats-officedocument.theme+xml"/>
  <Override PartName="/ppt/slideLayouts/slideLayout10.xml" ContentType="application/vnd.openxmlformats-officedocument.presentationml.slideLayout+xml"/>
  <Override PartName="/ppt/theme/theme8.xml" ContentType="application/vnd.openxmlformats-officedocument.theme+xml"/>
  <Override PartName="/ppt/slideLayouts/slideLayout11.xml" ContentType="application/vnd.openxmlformats-officedocument.presentationml.slideLayout+xml"/>
  <Override PartName="/ppt/theme/theme9.xml" ContentType="application/vnd.openxmlformats-officedocument.theme+xml"/>
  <Override PartName="/ppt/slideLayouts/slideLayout12.xml" ContentType="application/vnd.openxmlformats-officedocument.presentationml.slideLayout+xml"/>
  <Override PartName="/ppt/theme/theme10.xml" ContentType="application/vnd.openxmlformats-officedocument.theme+xml"/>
  <Override PartName="/ppt/slideLayouts/slideLayout13.xml" ContentType="application/vnd.openxmlformats-officedocument.presentationml.slideLayout+xml"/>
  <Override PartName="/ppt/theme/theme11.xml" ContentType="application/vnd.openxmlformats-officedocument.theme+xml"/>
  <Override PartName="/ppt/slideLayouts/slideLayout14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2"/>
    <p:sldMasterId id="2147483654" r:id="rId3"/>
    <p:sldMasterId id="2147483656" r:id="rId4"/>
    <p:sldMasterId id="2147483658" r:id="rId5"/>
    <p:sldMasterId id="2147483660" r:id="rId6"/>
    <p:sldMasterId id="2147483662" r:id="rId7"/>
    <p:sldMasterId id="2147483664" r:id="rId8"/>
    <p:sldMasterId id="2147483666" r:id="rId9"/>
    <p:sldMasterId id="2147483668" r:id="rId10"/>
    <p:sldMasterId id="2147483670" r:id="rId11"/>
    <p:sldMasterId id="2147483672" r:id="rId12"/>
  </p:sldMasterIdLst>
  <p:notesMasterIdLst>
    <p:notesMasterId r:id="rId74"/>
  </p:notes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301" r:id="rId55"/>
    <p:sldId id="298" r:id="rId56"/>
    <p:sldId id="299" r:id="rId57"/>
    <p:sldId id="300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  <p:sldId id="317" r:id="rId70"/>
    <p:sldId id="313" r:id="rId71"/>
    <p:sldId id="314" r:id="rId72"/>
    <p:sldId id="315" r:id="rId73"/>
  </p:sldIdLst>
  <p:sldSz cx="12193588" cy="6858000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1DEB"/>
    <a:srgbClr val="4472C4"/>
    <a:srgbClr val="8497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4.xml"/><Relationship Id="rId21" Type="http://schemas.openxmlformats.org/officeDocument/2006/relationships/slide" Target="slides/slide9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63" Type="http://schemas.openxmlformats.org/officeDocument/2006/relationships/slide" Target="slides/slide51.xml"/><Relationship Id="rId68" Type="http://schemas.openxmlformats.org/officeDocument/2006/relationships/slide" Target="slides/slide56.xml"/><Relationship Id="rId16" Type="http://schemas.openxmlformats.org/officeDocument/2006/relationships/slide" Target="slides/slide4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53" Type="http://schemas.openxmlformats.org/officeDocument/2006/relationships/slide" Target="slides/slide41.xml"/><Relationship Id="rId58" Type="http://schemas.openxmlformats.org/officeDocument/2006/relationships/slide" Target="slides/slide46.xml"/><Relationship Id="rId66" Type="http://schemas.openxmlformats.org/officeDocument/2006/relationships/slide" Target="slides/slide54.xml"/><Relationship Id="rId7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9.xml"/><Relationship Id="rId19" Type="http://schemas.openxmlformats.org/officeDocument/2006/relationships/slide" Target="slides/slide7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56" Type="http://schemas.openxmlformats.org/officeDocument/2006/relationships/slide" Target="slides/slide44.xml"/><Relationship Id="rId64" Type="http://schemas.openxmlformats.org/officeDocument/2006/relationships/slide" Target="slides/slide52.xml"/><Relationship Id="rId69" Type="http://schemas.openxmlformats.org/officeDocument/2006/relationships/slide" Target="slides/slide57.xml"/><Relationship Id="rId77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9.xml"/><Relationship Id="rId72" Type="http://schemas.openxmlformats.org/officeDocument/2006/relationships/slide" Target="slides/slide60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59" Type="http://schemas.openxmlformats.org/officeDocument/2006/relationships/slide" Target="slides/slide47.xml"/><Relationship Id="rId67" Type="http://schemas.openxmlformats.org/officeDocument/2006/relationships/slide" Target="slides/slide55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54" Type="http://schemas.openxmlformats.org/officeDocument/2006/relationships/slide" Target="slides/slide42.xml"/><Relationship Id="rId62" Type="http://schemas.openxmlformats.org/officeDocument/2006/relationships/slide" Target="slides/slide50.xml"/><Relationship Id="rId70" Type="http://schemas.openxmlformats.org/officeDocument/2006/relationships/slide" Target="slides/slide58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slide" Target="slides/slide45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slide" Target="slides/slide40.xml"/><Relationship Id="rId60" Type="http://schemas.openxmlformats.org/officeDocument/2006/relationships/slide" Target="slides/slide48.xml"/><Relationship Id="rId65" Type="http://schemas.openxmlformats.org/officeDocument/2006/relationships/slide" Target="slides/slide53.xml"/><Relationship Id="rId73" Type="http://schemas.openxmlformats.org/officeDocument/2006/relationships/slide" Target="slides/slide61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39" Type="http://schemas.openxmlformats.org/officeDocument/2006/relationships/slide" Target="slides/slide27.xml"/><Relationship Id="rId34" Type="http://schemas.openxmlformats.org/officeDocument/2006/relationships/slide" Target="slides/slide22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76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fr-FR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Cliquez pour déplacer la diapo</a:t>
            </a: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Cliquez pour modifier le format des notes</a:t>
            </a:r>
          </a:p>
        </p:txBody>
      </p:sp>
      <p:sp>
        <p:nvSpPr>
          <p:cNvPr id="9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&lt;en-tête&gt;</a:t>
            </a:r>
          </a:p>
        </p:txBody>
      </p:sp>
      <p:sp>
        <p:nvSpPr>
          <p:cNvPr id="97" name="PlaceHolder 4"/>
          <p:cNvSpPr>
            <a:spLocks noGrp="1"/>
          </p:cNvSpPr>
          <p:nvPr>
            <p:ph type="dt" idx="3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fr-F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&lt;date/heure&gt;</a:t>
            </a:r>
          </a:p>
        </p:txBody>
      </p:sp>
      <p:sp>
        <p:nvSpPr>
          <p:cNvPr id="98" name="PlaceHolder 5"/>
          <p:cNvSpPr>
            <a:spLocks noGrp="1"/>
          </p:cNvSpPr>
          <p:nvPr>
            <p:ph type="ftr" idx="3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fr-F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&lt;pied de page&gt;</a:t>
            </a:r>
          </a:p>
        </p:txBody>
      </p:sp>
      <p:sp>
        <p:nvSpPr>
          <p:cNvPr id="99" name="PlaceHolder 6"/>
          <p:cNvSpPr>
            <a:spLocks noGrp="1"/>
          </p:cNvSpPr>
          <p:nvPr>
            <p:ph type="sldNum" idx="3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fr-F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E34C06EF-94F4-4DF2-BD8E-D781C0E1F0A5}" type="slidenum"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‹N°›</a:t>
            </a:fld>
            <a:endParaRPr lang="fr-FR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genewiz.com/single-cell-faq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weizmann.ac.il/mcb/TGeiger/research-activities/single-cell-proteomic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5900" y="812800"/>
            <a:ext cx="7127875" cy="4008438"/>
          </a:xfrm>
          <a:prstGeom prst="rect">
            <a:avLst/>
          </a:prstGeom>
          <a:ln w="0">
            <a:noFill/>
          </a:ln>
        </p:spPr>
      </p:sp>
      <p:sp>
        <p:nvSpPr>
          <p:cNvPr id="97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spAutoFit/>
          </a:bodyPr>
          <a:lstStyle/>
          <a:p>
            <a:pPr marL="216000" indent="-216000">
              <a:buNone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  <a:hlinkClick r:id="rId3"/>
              </a:rPr>
              <a:t>https://web.genewiz.com/single-cell-faq</a:t>
            </a:r>
            <a:endParaRPr lang="fr-F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None/>
            </a:pPr>
            <a:endParaRPr lang="fr-F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None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  <a:hlinkClick r:id="rId4"/>
              </a:rPr>
              <a:t>https://www.weizmann.ac.il/mcb/TGeiger/research-activities/single-cell-proteomic</a:t>
            </a:r>
            <a:endParaRPr lang="fr-F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None/>
            </a:pPr>
            <a:endParaRPr lang="fr-F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None/>
            </a:pPr>
            <a:endParaRPr lang="fr-F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5900" y="812800"/>
            <a:ext cx="7127875" cy="4008438"/>
          </a:xfrm>
          <a:prstGeom prst="rect">
            <a:avLst/>
          </a:prstGeom>
          <a:ln w="0">
            <a:noFill/>
          </a:ln>
        </p:spPr>
      </p:sp>
      <p:sp>
        <p:nvSpPr>
          <p:cNvPr id="97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spAutoFit/>
          </a:bodyPr>
          <a:lstStyle/>
          <a:p>
            <a:pPr marL="216000" indent="-216000">
              <a:buNone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https://virologyj.biomedcentral.com/articles/10.1186/s12985-020-01401-2/figures/3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5900" y="812800"/>
            <a:ext cx="7127875" cy="400843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Mad = </a:t>
            </a:r>
            <a:r>
              <a:rPr lang="fr-FR" dirty="0" err="1"/>
              <a:t>median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x standard </a:t>
            </a:r>
            <a:r>
              <a:rPr lang="fr-FR" dirty="0" err="1"/>
              <a:t>deviation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39"/>
          </p:nvPr>
        </p:nvSpPr>
        <p:spPr/>
        <p:txBody>
          <a:bodyPr/>
          <a:lstStyle/>
          <a:p>
            <a:pPr indent="0" algn="r">
              <a:buNone/>
            </a:pPr>
            <a:fld id="{E34C06EF-94F4-4DF2-BD8E-D781C0E1F0A5}" type="slidenum">
              <a:rPr lang="fr-FR" sz="1400" b="0" u="none" strike="noStrike" smtClean="0">
                <a:solidFill>
                  <a:srgbClr val="000000"/>
                </a:solidFill>
                <a:effectLst/>
                <a:uFillTx/>
                <a:latin typeface="Times New Roman"/>
              </a:rPr>
              <a:t>11</a:t>
            </a:fld>
            <a:endParaRPr lang="fr-FR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25959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endParaRPr lang="fr-FR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632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fr-F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E0B501E-4B92-45B7-9FA5-BBE758A87A2C}" type="slidenum">
              <a:t>‹N°›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endParaRPr lang="fr-FR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632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9762AB43-236E-4337-991C-5BB2E2CE3FF9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endParaRPr lang="fr-FR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632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0C2D3676-33D3-4692-9913-F7C36E367A1D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endParaRPr lang="fr-FR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632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B1C51FA8-6BA0-4DBC-9EEA-891931EAE73A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endParaRPr lang="fr-FR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632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17393686-7ACA-4AE5-8129-F8228A1B56BC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endParaRPr lang="fr-FR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632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26D1D2C4-9386-4DF7-830B-09E0E9FC025C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endParaRPr lang="fr-FR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632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24A0F44-AA92-4297-85A7-1E07E0956D38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endParaRPr lang="fr-FR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632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2C2674B-19A6-492F-AB44-0E352DA553A5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endParaRPr lang="fr-FR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632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FE82F631-CAC0-4268-9538-0A56AD13DEDE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endParaRPr lang="fr-FR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632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0968CABF-BB0F-4038-A02B-42313FDFE00C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endParaRPr lang="fr-FR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632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E1F1414-349B-4855-8F9A-1917EBEDFFAC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endParaRPr lang="fr-FR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632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01D945EC-E164-48A9-B13C-7CAFA71FD18A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endParaRPr lang="fr-FR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632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3E290626-DE5A-4C05-B4B2-93BAC90DCDE1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endParaRPr lang="fr-FR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632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27DEE5E0-9AE7-4714-9AED-E7D272211EBC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2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3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6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7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8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9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0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436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Modifiez le style du titre</a:t>
            </a:r>
            <a:endParaRPr lang="fr-FR" sz="6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32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fr-FR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fr-FR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&lt;date/heure&gt;</a:t>
            </a:r>
            <a:endParaRPr lang="fr-F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8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fr-F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&lt;pied de page&gt;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1200" y="6356520"/>
            <a:ext cx="27432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C991827-E046-4026-844D-E4DB36522BA8}" type="slidenum">
              <a:rPr lang="fr-FR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Cliquez pour éditer le format du plan de texte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niveau de plan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Troisième niveau de plan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Quatrième niveau de plan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Cinquième niveau de plan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Sixième niveau de plan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2280" cy="1599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fr-FR" sz="32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Modifiez le style du titre</a:t>
            </a:r>
            <a:endParaRPr lang="fr-FR" sz="3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183640" y="987480"/>
            <a:ext cx="6172560" cy="4873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432000" indent="-324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Modifier les styles du texte du masque</a:t>
            </a:r>
          </a:p>
          <a:p>
            <a:pPr marL="864000" lvl="1" indent="-324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Deuxième niveau</a:t>
            </a:r>
          </a:p>
          <a:p>
            <a:pPr marL="1296000" lvl="2" indent="-288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Troisième niveau</a:t>
            </a:r>
          </a:p>
          <a:p>
            <a:pPr marL="1728000" lvl="3" indent="-216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Quatrième niveau</a:t>
            </a:r>
          </a:p>
          <a:p>
            <a:pPr marL="2160000" lvl="4" indent="-216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Cinquième niveau</a:t>
            </a: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2280" cy="381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Modifier les styles du texte du masque</a:t>
            </a:r>
          </a:p>
        </p:txBody>
      </p:sp>
      <p:sp>
        <p:nvSpPr>
          <p:cNvPr id="74" name="PlaceHolder 4"/>
          <p:cNvSpPr>
            <a:spLocks noGrp="1"/>
          </p:cNvSpPr>
          <p:nvPr>
            <p:ph type="dt" idx="28"/>
          </p:nvPr>
        </p:nvSpPr>
        <p:spPr>
          <a:xfrm>
            <a:off x="838080" y="6356520"/>
            <a:ext cx="27432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fr-FR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fr-FR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&lt;date/heure&gt;</a:t>
            </a:r>
            <a:endParaRPr lang="fr-F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ftr" idx="29"/>
          </p:nvPr>
        </p:nvSpPr>
        <p:spPr>
          <a:xfrm>
            <a:off x="4038480" y="6356520"/>
            <a:ext cx="41148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fr-F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&lt;pied de page&gt;</a:t>
            </a:r>
          </a:p>
        </p:txBody>
      </p:sp>
      <p:sp>
        <p:nvSpPr>
          <p:cNvPr id="76" name="PlaceHolder 6"/>
          <p:cNvSpPr>
            <a:spLocks noGrp="1"/>
          </p:cNvSpPr>
          <p:nvPr>
            <p:ph type="sldNum" idx="30"/>
          </p:nvPr>
        </p:nvSpPr>
        <p:spPr>
          <a:xfrm>
            <a:off x="8611200" y="6356520"/>
            <a:ext cx="27432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C9A16FD-F3DF-46FB-B719-CD842B08D9FA}" type="slidenum">
              <a:rPr lang="fr-FR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2280" cy="1599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fr-FR" sz="32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Modifiez le style du titre</a:t>
            </a:r>
            <a:endParaRPr lang="fr-FR" sz="3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5183640" y="987480"/>
            <a:ext cx="6172560" cy="487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Cliquez pour éditer le format du plan de texte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niveau de plan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Troisième niveau de plan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Quatrième niveau de plan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Cinquième niveau de plan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Sixième niveau de plan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Septième niveau de plan</a:t>
            </a: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2280" cy="381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Modifier les styles du texte du masque</a:t>
            </a:r>
          </a:p>
        </p:txBody>
      </p:sp>
      <p:sp>
        <p:nvSpPr>
          <p:cNvPr id="82" name="PlaceHolder 4"/>
          <p:cNvSpPr>
            <a:spLocks noGrp="1"/>
          </p:cNvSpPr>
          <p:nvPr>
            <p:ph type="dt" idx="31"/>
          </p:nvPr>
        </p:nvSpPr>
        <p:spPr>
          <a:xfrm>
            <a:off x="838080" y="6356520"/>
            <a:ext cx="27432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fr-FR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fr-FR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&lt;date/heure&gt;</a:t>
            </a:r>
            <a:endParaRPr lang="fr-F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ftr" idx="32"/>
          </p:nvPr>
        </p:nvSpPr>
        <p:spPr>
          <a:xfrm>
            <a:off x="4038480" y="6356520"/>
            <a:ext cx="41148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fr-F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&lt;pied de page&gt;</a:t>
            </a:r>
          </a:p>
        </p:txBody>
      </p:sp>
      <p:sp>
        <p:nvSpPr>
          <p:cNvPr id="84" name="PlaceHolder 6"/>
          <p:cNvSpPr>
            <a:spLocks noGrp="1"/>
          </p:cNvSpPr>
          <p:nvPr>
            <p:ph type="sldNum" idx="33"/>
          </p:nvPr>
        </p:nvSpPr>
        <p:spPr>
          <a:xfrm>
            <a:off x="8611200" y="6356520"/>
            <a:ext cx="27432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9B556F0-F916-4D5F-A187-4717D32BC1EC}" type="slidenum">
              <a:rPr lang="fr-FR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fr-FR" sz="532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Cliquez pour éditer le format du texte-titre</a:t>
            </a: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7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87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36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339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102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9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683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42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3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2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3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2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3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2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Septième niveau de plan</a:t>
            </a:r>
          </a:p>
        </p:txBody>
      </p:sp>
      <p:sp>
        <p:nvSpPr>
          <p:cNvPr id="89" name="PlaceHolder 3"/>
          <p:cNvSpPr>
            <a:spLocks noGrp="1"/>
          </p:cNvSpPr>
          <p:nvPr>
            <p:ph type="dt" idx="34"/>
          </p:nvPr>
        </p:nvSpPr>
        <p:spPr>
          <a:xfrm>
            <a:off x="609480" y="6247440"/>
            <a:ext cx="2840760" cy="472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fr-F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&lt;date/heure&gt;</a:t>
            </a:r>
          </a:p>
        </p:txBody>
      </p:sp>
      <p:sp>
        <p:nvSpPr>
          <p:cNvPr id="90" name="PlaceHolder 4"/>
          <p:cNvSpPr>
            <a:spLocks noGrp="1"/>
          </p:cNvSpPr>
          <p:nvPr>
            <p:ph type="ftr" idx="35"/>
          </p:nvPr>
        </p:nvSpPr>
        <p:spPr>
          <a:xfrm>
            <a:off x="4169880" y="6247440"/>
            <a:ext cx="3864960" cy="472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fr-F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&lt;pied de page&gt;</a:t>
            </a:r>
          </a:p>
        </p:txBody>
      </p:sp>
      <p:sp>
        <p:nvSpPr>
          <p:cNvPr id="91" name="PlaceHolder 5"/>
          <p:cNvSpPr>
            <a:spLocks noGrp="1"/>
          </p:cNvSpPr>
          <p:nvPr>
            <p:ph type="sldNum" idx="36"/>
          </p:nvPr>
        </p:nvSpPr>
        <p:spPr>
          <a:xfrm>
            <a:off x="8742240" y="6247440"/>
            <a:ext cx="2840760" cy="472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fr-F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FE74E219-14EE-4741-BA82-2DA0A0CEB17D}" type="slidenum"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‹N°›</a:t>
            </a:fld>
            <a:endParaRPr lang="fr-FR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fr-FR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Modifiez le style du titre</a:t>
            </a:r>
            <a:endParaRPr lang="fr-FR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6320" cy="435096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432000" indent="-324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Modifier les styles du texte du masque</a:t>
            </a:r>
          </a:p>
          <a:p>
            <a:pPr marL="864000" lvl="1" indent="-324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Deuxième niveau</a:t>
            </a:r>
          </a:p>
          <a:p>
            <a:pPr marL="1296000" lvl="2" indent="-288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Troisième niveau</a:t>
            </a:r>
          </a:p>
          <a:p>
            <a:pPr marL="1728000" lvl="3" indent="-216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Quatrième niveau</a:t>
            </a:r>
          </a:p>
          <a:p>
            <a:pPr marL="2160000" lvl="4" indent="-216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Cinquième niveau</a:t>
            </a:r>
          </a:p>
        </p:txBody>
      </p:sp>
      <p:sp>
        <p:nvSpPr>
          <p:cNvPr id="13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32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fr-FR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fr-FR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&lt;date/heure&gt;</a:t>
            </a:r>
            <a:endParaRPr lang="fr-F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8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fr-F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&lt;pied de page&gt;</a:t>
            </a:r>
          </a:p>
        </p:txBody>
      </p:sp>
      <p:sp>
        <p:nvSpPr>
          <p:cNvPr id="15" name="PlaceHolder 5"/>
          <p:cNvSpPr>
            <a:spLocks noGrp="1"/>
          </p:cNvSpPr>
          <p:nvPr>
            <p:ph type="sldNum" idx="6"/>
          </p:nvPr>
        </p:nvSpPr>
        <p:spPr>
          <a:xfrm>
            <a:off x="8611200" y="6356520"/>
            <a:ext cx="27432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FAEDCE9-001E-494D-8CCC-63C92588F175}" type="slidenum">
              <a:rPr lang="fr-FR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725680" y="365040"/>
            <a:ext cx="2629080" cy="581148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 anchorCtr="1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fr-FR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Modifiez le style du titre</a:t>
            </a:r>
            <a:endParaRPr lang="fr-FR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4600" cy="581148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432000" indent="-324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Modifier les styles du texte du masque</a:t>
            </a:r>
          </a:p>
          <a:p>
            <a:pPr marL="864000" lvl="1" indent="-324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Deuxième niveau</a:t>
            </a:r>
          </a:p>
          <a:p>
            <a:pPr marL="1296000" lvl="2" indent="-288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Troisième niveau</a:t>
            </a:r>
          </a:p>
          <a:p>
            <a:pPr marL="1728000" lvl="3" indent="-216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Quatrième niveau</a:t>
            </a:r>
          </a:p>
          <a:p>
            <a:pPr marL="2160000" lvl="4" indent="-216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Cinquième niveau</a:t>
            </a:r>
          </a:p>
        </p:txBody>
      </p:sp>
      <p:sp>
        <p:nvSpPr>
          <p:cNvPr id="20" name="PlaceHolder 3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32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fr-FR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fr-FR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&lt;date/heure&gt;</a:t>
            </a:r>
            <a:endParaRPr lang="fr-F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8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fr-F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&lt;pied de page&gt;</a:t>
            </a:r>
          </a:p>
        </p:txBody>
      </p:sp>
      <p:sp>
        <p:nvSpPr>
          <p:cNvPr id="22" name="PlaceHolder 5"/>
          <p:cNvSpPr>
            <a:spLocks noGrp="1"/>
          </p:cNvSpPr>
          <p:nvPr>
            <p:ph type="sldNum" idx="9"/>
          </p:nvPr>
        </p:nvSpPr>
        <p:spPr>
          <a:xfrm>
            <a:off x="8611200" y="6356520"/>
            <a:ext cx="27432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91F33AE-707A-428D-BB5C-FEB12431092C}" type="slidenum">
              <a:rPr lang="fr-FR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fr-FR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Modifiez le style du titre</a:t>
            </a:r>
            <a:endParaRPr lang="fr-FR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632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432000" indent="-324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Modifier les styles du texte du masque</a:t>
            </a:r>
          </a:p>
          <a:p>
            <a:pPr marL="864000" lvl="1" indent="-324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Deuxième niveau</a:t>
            </a:r>
          </a:p>
          <a:p>
            <a:pPr marL="1296000" lvl="2" indent="-288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Troisième niveau</a:t>
            </a:r>
          </a:p>
          <a:p>
            <a:pPr marL="1728000" lvl="3" indent="-216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Quatrième niveau</a:t>
            </a:r>
          </a:p>
          <a:p>
            <a:pPr marL="2160000" lvl="4" indent="-216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Cinquième niveau</a:t>
            </a:r>
          </a:p>
        </p:txBody>
      </p:sp>
      <p:sp>
        <p:nvSpPr>
          <p:cNvPr id="27" name="PlaceHolder 3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32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fr-FR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fr-FR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&lt;date/heure&gt;</a:t>
            </a:r>
            <a:endParaRPr lang="fr-F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8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fr-F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&lt;pied de page&gt;</a:t>
            </a:r>
          </a:p>
        </p:txBody>
      </p:sp>
      <p:sp>
        <p:nvSpPr>
          <p:cNvPr id="29" name="PlaceHolder 5"/>
          <p:cNvSpPr>
            <a:spLocks noGrp="1"/>
          </p:cNvSpPr>
          <p:nvPr>
            <p:ph type="sldNum" idx="12"/>
          </p:nvPr>
        </p:nvSpPr>
        <p:spPr>
          <a:xfrm>
            <a:off x="8611200" y="6356520"/>
            <a:ext cx="27432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481CEC2-BB48-4027-AE83-0E3A34DBE45F}" type="slidenum">
              <a:rPr lang="fr-FR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6320" cy="2852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Modifiez le style du titre</a:t>
            </a:r>
            <a:endParaRPr lang="fr-FR" sz="6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6320" cy="1499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432000" indent="-324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fr-FR" sz="24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Modifier les styles du texte du masque</a:t>
            </a:r>
            <a:endParaRPr lang="fr-FR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32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fr-FR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fr-FR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&lt;date/heure&gt;</a:t>
            </a:r>
            <a:endParaRPr lang="fr-F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8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fr-F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&lt;pied de page&gt;</a:t>
            </a:r>
          </a:p>
        </p:txBody>
      </p:sp>
      <p:sp>
        <p:nvSpPr>
          <p:cNvPr id="36" name="PlaceHolder 5"/>
          <p:cNvSpPr>
            <a:spLocks noGrp="1"/>
          </p:cNvSpPr>
          <p:nvPr>
            <p:ph type="sldNum" idx="15"/>
          </p:nvPr>
        </p:nvSpPr>
        <p:spPr>
          <a:xfrm>
            <a:off x="8611200" y="6356520"/>
            <a:ext cx="27432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F503065-C866-4A4A-B5F1-A277EEC2ED87}" type="slidenum">
              <a:rPr lang="fr-FR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fr-FR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Modifiez le style du titre</a:t>
            </a:r>
            <a:endParaRPr lang="fr-FR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48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432000" indent="-324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Modifier les styles du texte du masque</a:t>
            </a:r>
          </a:p>
          <a:p>
            <a:pPr marL="864000" lvl="1" indent="-324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Deuxième niveau</a:t>
            </a:r>
          </a:p>
          <a:p>
            <a:pPr marL="1296000" lvl="2" indent="-288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Troisième niveau</a:t>
            </a:r>
          </a:p>
          <a:p>
            <a:pPr marL="1728000" lvl="3" indent="-216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Quatrième niveau</a:t>
            </a:r>
          </a:p>
          <a:p>
            <a:pPr marL="2160000" lvl="4" indent="-2160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Cinquième niveau</a:t>
            </a: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172560" y="1825560"/>
            <a:ext cx="518148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Modifier les styles du texte du masque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Deuxième niveau</a:t>
            </a: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Troisième niveau</a:t>
            </a: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Quatrième niveau</a:t>
            </a: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Cinquième niveau</a:t>
            </a:r>
          </a:p>
        </p:txBody>
      </p:sp>
      <p:sp>
        <p:nvSpPr>
          <p:cNvPr id="42" name="PlaceHolder 4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432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fr-FR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fr-FR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&lt;date/heure&gt;</a:t>
            </a:r>
            <a:endParaRPr lang="fr-F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ftr" idx="17"/>
          </p:nvPr>
        </p:nvSpPr>
        <p:spPr>
          <a:xfrm>
            <a:off x="4038480" y="6356520"/>
            <a:ext cx="41148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fr-F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&lt;pied de page&gt;</a:t>
            </a:r>
          </a:p>
        </p:txBody>
      </p:sp>
      <p:sp>
        <p:nvSpPr>
          <p:cNvPr id="44" name="PlaceHolder 6"/>
          <p:cNvSpPr>
            <a:spLocks noGrp="1"/>
          </p:cNvSpPr>
          <p:nvPr>
            <p:ph type="sldNum" idx="18"/>
          </p:nvPr>
        </p:nvSpPr>
        <p:spPr>
          <a:xfrm>
            <a:off x="8611200" y="6356520"/>
            <a:ext cx="27432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9482DC7-E3CA-4454-AFF5-8BE3DC87D839}" type="slidenum">
              <a:rPr lang="fr-FR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fr-FR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Modifiez le style du titre</a:t>
            </a:r>
            <a:endParaRPr lang="fr-FR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720" cy="823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marL="432000" indent="-324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fr-FR" sz="2400" b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Modifier les styles du texte du masque</a:t>
            </a:r>
            <a:endParaRPr lang="fr-FR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720" cy="3684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Modifier les styles du texte du masque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Deuxième niveau</a:t>
            </a: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Troisième niveau</a:t>
            </a: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Quatrième niveau</a:t>
            </a: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Cinquième niveau</a:t>
            </a: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6172560" y="1681200"/>
            <a:ext cx="5183280" cy="823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fr-FR" sz="2400" b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Modifier les styles du texte du masque</a:t>
            </a:r>
            <a:endParaRPr lang="fr-FR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body"/>
          </p:nvPr>
        </p:nvSpPr>
        <p:spPr>
          <a:xfrm>
            <a:off x="6172560" y="2505240"/>
            <a:ext cx="5183280" cy="3684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Modifier les styles du texte du masque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Deuxième niveau</a:t>
            </a: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Troisième niveau</a:t>
            </a: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Quatrième niveau</a:t>
            </a: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Cinquième niveau</a:t>
            </a:r>
          </a:p>
        </p:txBody>
      </p:sp>
      <p:sp>
        <p:nvSpPr>
          <p:cNvPr id="52" name="PlaceHolder 6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432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fr-FR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fr-FR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&lt;date/heure&gt;</a:t>
            </a:r>
            <a:endParaRPr lang="fr-F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" name="PlaceHolder 7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48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fr-F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&lt;pied de page&gt;</a:t>
            </a:r>
          </a:p>
        </p:txBody>
      </p:sp>
      <p:sp>
        <p:nvSpPr>
          <p:cNvPr id="54" name="PlaceHolder 8"/>
          <p:cNvSpPr>
            <a:spLocks noGrp="1"/>
          </p:cNvSpPr>
          <p:nvPr>
            <p:ph type="sldNum" idx="21"/>
          </p:nvPr>
        </p:nvSpPr>
        <p:spPr>
          <a:xfrm>
            <a:off x="8611200" y="6356520"/>
            <a:ext cx="27432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83C116F-5FED-4E62-827E-873C4EC61EBB}" type="slidenum">
              <a:rPr lang="fr-FR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fr-FR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Modifiez le style du titre</a:t>
            </a:r>
            <a:endParaRPr lang="fr-FR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32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fr-FR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fr-FR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&lt;date/heure&gt;</a:t>
            </a:r>
            <a:endParaRPr lang="fr-F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ftr" idx="23"/>
          </p:nvPr>
        </p:nvSpPr>
        <p:spPr>
          <a:xfrm>
            <a:off x="4038480" y="6356520"/>
            <a:ext cx="41148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fr-F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&lt;pied de page&gt;</a:t>
            </a:r>
          </a:p>
        </p:txBody>
      </p:sp>
      <p:sp>
        <p:nvSpPr>
          <p:cNvPr id="60" name="PlaceHolder 4"/>
          <p:cNvSpPr>
            <a:spLocks noGrp="1"/>
          </p:cNvSpPr>
          <p:nvPr>
            <p:ph type="sldNum" idx="24"/>
          </p:nvPr>
        </p:nvSpPr>
        <p:spPr>
          <a:xfrm>
            <a:off x="8611200" y="6356520"/>
            <a:ext cx="27432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97380C2-7EDE-4AF6-AD60-879D029F851B}" type="slidenum">
              <a:rPr lang="fr-FR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Cliquez pour éditer le format du plan de texte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niveau de plan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Troisième niveau de plan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Quatrième niveau de plan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Cinquième niveau de plan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Sixième niveau de plan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432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fr-FR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fr-FR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&lt;date/heure&gt;</a:t>
            </a:r>
            <a:endParaRPr lang="fr-F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ftr" idx="26"/>
          </p:nvPr>
        </p:nvSpPr>
        <p:spPr>
          <a:xfrm>
            <a:off x="4038480" y="6356520"/>
            <a:ext cx="41148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fr-F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&lt;pied de page&gt;</a:t>
            </a:r>
          </a:p>
        </p:txBody>
      </p:sp>
      <p:sp>
        <p:nvSpPr>
          <p:cNvPr id="66" name="PlaceHolder 3"/>
          <p:cNvSpPr>
            <a:spLocks noGrp="1"/>
          </p:cNvSpPr>
          <p:nvPr>
            <p:ph type="sldNum" idx="27"/>
          </p:nvPr>
        </p:nvSpPr>
        <p:spPr>
          <a:xfrm>
            <a:off x="8611200" y="6356520"/>
            <a:ext cx="27432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D16A24F-520F-44CD-9B43-3FED8E82C50F}" type="slidenum">
              <a:rPr lang="fr-FR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‹N°›</a:t>
            </a:fld>
            <a:endParaRPr lang="fr-F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Cliquez pour éditer le format du texte-titre</a:t>
            </a: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Cliquez pour éditer le format du plan de texte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niveau de plan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Troisième niveau de plan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Quatrième niveau de plan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Cinquième niveau de plan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Sixième niveau de plan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ZoneTexte 3"/>
          <p:cNvSpPr/>
          <p:nvPr/>
        </p:nvSpPr>
        <p:spPr>
          <a:xfrm>
            <a:off x="2340000" y="2733120"/>
            <a:ext cx="7684560" cy="160411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fr-FR" sz="3200" b="1" u="sng" strike="noStrike" dirty="0">
                <a:solidFill>
                  <a:schemeClr val="dk1"/>
                </a:solidFill>
                <a:effectLst/>
                <a:uFillTx/>
                <a:latin typeface="DejaVu Math TeX Gyre"/>
              </a:rPr>
              <a:t>Single-</a:t>
            </a:r>
            <a:r>
              <a:rPr lang="fr-FR" sz="3200" b="1" u="sng" strike="noStrike" dirty="0" err="1">
                <a:solidFill>
                  <a:schemeClr val="dk1"/>
                </a:solidFill>
                <a:effectLst/>
                <a:uFillTx/>
                <a:latin typeface="DejaVu Math TeX Gyre"/>
              </a:rPr>
              <a:t>Cell</a:t>
            </a:r>
            <a:r>
              <a:rPr lang="fr-FR" sz="3200" b="1" u="sng" strike="noStrike" dirty="0">
                <a:solidFill>
                  <a:schemeClr val="dk1"/>
                </a:solidFill>
                <a:effectLst/>
                <a:uFillTx/>
                <a:latin typeface="DejaVu Math TeX Gyre"/>
              </a:rPr>
              <a:t> </a:t>
            </a:r>
            <a:r>
              <a:rPr lang="fr-FR" sz="3200" b="1" u="sng" strike="noStrike" dirty="0" err="1">
                <a:solidFill>
                  <a:schemeClr val="dk1"/>
                </a:solidFill>
                <a:effectLst/>
                <a:uFillTx/>
                <a:latin typeface="DejaVu Math TeX Gyre"/>
              </a:rPr>
              <a:t>Omics</a:t>
            </a:r>
            <a:r>
              <a:rPr lang="fr-FR" sz="3200" b="1" u="none" strike="noStrike" dirty="0">
                <a:solidFill>
                  <a:schemeClr val="dk1"/>
                </a:solidFill>
                <a:effectLst/>
                <a:uFillTx/>
                <a:latin typeface="DejaVu Math TeX Gyre"/>
              </a:rPr>
              <a:t>: </a:t>
            </a:r>
            <a:endParaRPr lang="fr-FR" sz="3200" b="1" u="none" strike="noStrike" dirty="0">
              <a:solidFill>
                <a:srgbClr val="000000"/>
              </a:solidFill>
              <a:effectLst/>
              <a:uFillTx/>
              <a:latin typeface="DejaVu Math TeX Gyre"/>
            </a:endParaRPr>
          </a:p>
          <a:p>
            <a:pPr algn="ctr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fr-FR" sz="2400" b="1" i="1" u="none" strike="noStrike" dirty="0" err="1">
                <a:solidFill>
                  <a:schemeClr val="dk1"/>
                </a:solidFill>
                <a:effectLst/>
                <a:uFillTx/>
                <a:latin typeface="DejaVu Math TeX Gyre"/>
              </a:rPr>
              <a:t>Integrative</a:t>
            </a:r>
            <a:r>
              <a:rPr lang="fr-FR" sz="2400" b="1" i="1" u="none" strike="noStrike" dirty="0">
                <a:solidFill>
                  <a:schemeClr val="dk1"/>
                </a:solidFill>
                <a:effectLst/>
                <a:uFillTx/>
                <a:latin typeface="DejaVu Math TeX Gyre"/>
              </a:rPr>
              <a:t> </a:t>
            </a:r>
            <a:r>
              <a:rPr lang="fr-FR" sz="2400" b="1" i="1" u="none" strike="noStrike" dirty="0" err="1">
                <a:solidFill>
                  <a:schemeClr val="dk1"/>
                </a:solidFill>
                <a:effectLst/>
                <a:uFillTx/>
                <a:latin typeface="DejaVu Math TeX Gyre"/>
              </a:rPr>
              <a:t>Processing</a:t>
            </a:r>
            <a:r>
              <a:rPr lang="fr-FR" sz="2400" b="1" i="1" u="none" strike="noStrike" dirty="0">
                <a:solidFill>
                  <a:schemeClr val="dk1"/>
                </a:solidFill>
                <a:effectLst/>
                <a:uFillTx/>
                <a:latin typeface="DejaVu Math TeX Gyre"/>
              </a:rPr>
              <a:t> of </a:t>
            </a:r>
            <a:r>
              <a:rPr lang="fr-FR" sz="2400" b="1" i="1" u="none" strike="noStrike" dirty="0" err="1">
                <a:solidFill>
                  <a:schemeClr val="dk1"/>
                </a:solidFill>
                <a:effectLst/>
                <a:uFillTx/>
                <a:latin typeface="DejaVu Math TeX Gyre"/>
              </a:rPr>
              <a:t>scRNA-seq</a:t>
            </a:r>
            <a:r>
              <a:rPr lang="fr-FR" sz="2400" b="1" i="1" u="none" strike="noStrike" dirty="0">
                <a:solidFill>
                  <a:schemeClr val="dk1"/>
                </a:solidFill>
                <a:effectLst/>
                <a:uFillTx/>
                <a:latin typeface="DejaVu Math TeX Gyre"/>
              </a:rPr>
              <a:t> and </a:t>
            </a:r>
            <a:r>
              <a:rPr lang="fr-FR" sz="2400" b="1" i="1" u="none" strike="noStrike" dirty="0" err="1">
                <a:solidFill>
                  <a:schemeClr val="dk1"/>
                </a:solidFill>
                <a:effectLst/>
                <a:uFillTx/>
                <a:latin typeface="DejaVu Math TeX Gyre"/>
              </a:rPr>
              <a:t>scProteomic</a:t>
            </a:r>
            <a:r>
              <a:rPr lang="fr-FR" sz="2400" b="1" i="1" u="none" strike="noStrike" dirty="0">
                <a:solidFill>
                  <a:schemeClr val="dk1"/>
                </a:solidFill>
                <a:effectLst/>
                <a:uFillTx/>
                <a:latin typeface="DejaVu Math TeX Gyre"/>
              </a:rPr>
              <a:t> Data</a:t>
            </a:r>
            <a:endParaRPr lang="fr-FR" sz="2400" b="1" u="none" strike="noStrike" dirty="0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pic>
        <p:nvPicPr>
          <p:cNvPr id="101" name="Image 100"/>
          <p:cNvPicPr/>
          <p:nvPr/>
        </p:nvPicPr>
        <p:blipFill>
          <a:blip r:embed="rId2"/>
          <a:stretch/>
        </p:blipFill>
        <p:spPr>
          <a:xfrm>
            <a:off x="180000" y="720000"/>
            <a:ext cx="2962440" cy="154260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102" name="ZoneTexte 101"/>
          <p:cNvSpPr txBox="1"/>
          <p:nvPr/>
        </p:nvSpPr>
        <p:spPr>
          <a:xfrm>
            <a:off x="11243160" y="6300720"/>
            <a:ext cx="913680" cy="3366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fld id="{8C747B15-67BC-4B0B-9950-9891D8564A2D}" type="slidenum">
              <a:rPr lang="fr-FR" sz="105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1</a:t>
            </a:fld>
            <a:endParaRPr lang="fr-FR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3" name="Image 102"/>
          <p:cNvPicPr/>
          <p:nvPr/>
        </p:nvPicPr>
        <p:blipFill>
          <a:blip r:embed="rId3"/>
          <a:stretch/>
        </p:blipFill>
        <p:spPr>
          <a:xfrm>
            <a:off x="8820000" y="740160"/>
            <a:ext cx="2857320" cy="1599840"/>
          </a:xfrm>
          <a:prstGeom prst="rect">
            <a:avLst/>
          </a:prstGeom>
          <a:noFill/>
          <a:ln w="1800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ZoneTexte 3"/>
          <p:cNvSpPr/>
          <p:nvPr/>
        </p:nvSpPr>
        <p:spPr>
          <a:xfrm>
            <a:off x="3976560" y="184680"/>
            <a:ext cx="402660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fr-FR" sz="2000" b="1" u="sng" strike="noStrike">
                <a:solidFill>
                  <a:schemeClr val="dk1"/>
                </a:solidFill>
                <a:effectLst/>
                <a:uFillTx/>
                <a:latin typeface="DejaVu Math TeX Gyre"/>
              </a:rPr>
              <a:t>Data Frame of the scRNA</a:t>
            </a:r>
            <a:endParaRPr lang="fr-FR" sz="2000" b="1" u="sng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pic>
        <p:nvPicPr>
          <p:cNvPr id="209" name="Image 4"/>
          <p:cNvPicPr/>
          <p:nvPr/>
        </p:nvPicPr>
        <p:blipFill>
          <a:blip r:embed="rId2"/>
          <a:stretch/>
        </p:blipFill>
        <p:spPr>
          <a:xfrm>
            <a:off x="2997000" y="1157760"/>
            <a:ext cx="5985360" cy="4862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0" name="ZoneTexte 5"/>
          <p:cNvSpPr/>
          <p:nvPr/>
        </p:nvSpPr>
        <p:spPr>
          <a:xfrm>
            <a:off x="5324760" y="837360"/>
            <a:ext cx="76932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fr-FR" sz="1800" b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Genes</a:t>
            </a:r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1" name="ZoneTexte 6"/>
          <p:cNvSpPr/>
          <p:nvPr/>
        </p:nvSpPr>
        <p:spPr>
          <a:xfrm rot="5400000">
            <a:off x="8393760" y="4344120"/>
            <a:ext cx="61956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fr-FR" sz="1800" b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Cells</a:t>
            </a:r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212" name="Connecteur droit avec flèche 8"/>
          <p:cNvCxnSpPr/>
          <p:nvPr/>
        </p:nvCxnSpPr>
        <p:spPr>
          <a:xfrm>
            <a:off x="4609800" y="1285560"/>
            <a:ext cx="2105640" cy="360"/>
          </a:xfrm>
          <a:prstGeom prst="straightConnector1">
            <a:avLst/>
          </a:prstGeom>
          <a:ln w="57240">
            <a:solidFill>
              <a:srgbClr val="FF0000"/>
            </a:solidFill>
            <a:miter/>
            <a:headEnd type="triangle" w="med" len="med"/>
            <a:tailEnd type="triangle" w="med" len="med"/>
          </a:ln>
        </p:spPr>
      </p:cxnSp>
      <p:cxnSp>
        <p:nvCxnSpPr>
          <p:cNvPr id="213" name="Connecteur droit avec flèche 9"/>
          <p:cNvCxnSpPr/>
          <p:nvPr/>
        </p:nvCxnSpPr>
        <p:spPr>
          <a:xfrm flipV="1">
            <a:off x="8305560" y="3333600"/>
            <a:ext cx="360" cy="2591280"/>
          </a:xfrm>
          <a:prstGeom prst="straightConnector1">
            <a:avLst/>
          </a:prstGeom>
          <a:ln w="57240">
            <a:solidFill>
              <a:srgbClr val="FF0000"/>
            </a:solidFill>
            <a:miter/>
            <a:headEnd type="triangle" w="med" len="med"/>
            <a:tailEnd type="triangle" w="med" len="med"/>
          </a:ln>
        </p:spPr>
      </p:cxnSp>
      <p:sp>
        <p:nvSpPr>
          <p:cNvPr id="214" name="ZoneTexte 213"/>
          <p:cNvSpPr txBox="1"/>
          <p:nvPr/>
        </p:nvSpPr>
        <p:spPr>
          <a:xfrm>
            <a:off x="11243160" y="6300720"/>
            <a:ext cx="913680" cy="3366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fld id="{A75C3A6A-6376-45BD-BD94-72AEA3BB0FC8}" type="slidenum">
              <a:rPr lang="fr-FR" sz="105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10</a:t>
            </a:fld>
            <a:endParaRPr lang="fr-FR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ZoneTexte 18"/>
          <p:cNvSpPr/>
          <p:nvPr/>
        </p:nvSpPr>
        <p:spPr>
          <a:xfrm>
            <a:off x="3960000" y="318960"/>
            <a:ext cx="414036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fr-FR" sz="2000" b="1" u="sng" strike="noStrike">
                <a:solidFill>
                  <a:schemeClr val="dk1"/>
                </a:solidFill>
                <a:effectLst/>
                <a:uFillTx/>
                <a:latin typeface="DejaVu Math TeX Gyre"/>
              </a:rPr>
              <a:t>Preprocessing scRNA Data</a:t>
            </a:r>
            <a:endParaRPr lang="fr-FR" sz="2000" b="1" u="sng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216" name="Rectangle 215"/>
          <p:cNvSpPr/>
          <p:nvPr/>
        </p:nvSpPr>
        <p:spPr>
          <a:xfrm>
            <a:off x="1260000" y="2880000"/>
            <a:ext cx="1620000" cy="540000"/>
          </a:xfrm>
          <a:prstGeom prst="rect">
            <a:avLst/>
          </a:prstGeom>
          <a:solidFill>
            <a:srgbClr val="FFB66C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10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Filtered</a:t>
            </a:r>
            <a:r>
              <a:rPr lang="fr-FR" sz="110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 data </a:t>
            </a:r>
            <a:r>
              <a:rPr lang="fr-FR" sz="110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from</a:t>
            </a:r>
            <a:r>
              <a:rPr lang="fr-FR" sz="110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 </a:t>
            </a:r>
            <a:r>
              <a:rPr lang="fr-FR" sz="110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cellbender</a:t>
            </a:r>
            <a:endParaRPr lang="fr-FR" sz="1100" u="none" strike="noStrike" dirty="0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217" name="ZoneTexte 216"/>
          <p:cNvSpPr txBox="1"/>
          <p:nvPr/>
        </p:nvSpPr>
        <p:spPr>
          <a:xfrm>
            <a:off x="540000" y="1721160"/>
            <a:ext cx="2700360" cy="79884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r>
              <a:rPr lang="fr-FR" sz="700" b="1" u="none" strike="noStrike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AnnData object with n_obs × n_vars = 9137 × 18087</a:t>
            </a:r>
            <a:endParaRPr lang="fr-FR" sz="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lang="fr-FR" sz="700" b="1" u="none" strike="noStrike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 </a:t>
            </a:r>
            <a:endParaRPr lang="fr-FR" sz="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lang="fr-FR" sz="700" b="1" u="none" strike="noStrike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 AnnData object with n_obs × n_vars = 10542 × 18087</a:t>
            </a:r>
            <a:endParaRPr lang="fr-FR" sz="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lang="fr-FR" sz="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lang="fr-FR" sz="700" b="1" u="none" strike="noStrike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 AnnData object with n_obs × n_vars = 8525 × 18087</a:t>
            </a:r>
            <a:endParaRPr lang="fr-FR" sz="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lang="fr-FR" sz="700" b="1" u="none" strike="noStrike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 </a:t>
            </a:r>
            <a:endParaRPr lang="fr-FR" sz="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lang="fr-FR" sz="700" b="1" u="none" strike="noStrike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 AnnData object with n_obs × n_vars = 11004 × 18087</a:t>
            </a:r>
            <a:endParaRPr lang="fr-FR" sz="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lang="fr-FR" sz="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8" name="ZoneTexte 217"/>
          <p:cNvSpPr txBox="1"/>
          <p:nvPr/>
        </p:nvSpPr>
        <p:spPr>
          <a:xfrm>
            <a:off x="4138200" y="1635120"/>
            <a:ext cx="2880360" cy="83016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r>
              <a:rPr lang="fr-FR" sz="700" b="1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AnnData</a:t>
            </a:r>
            <a:r>
              <a:rPr lang="fr-FR" sz="700" b="1" u="none" strike="noStrike" dirty="0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 </a:t>
            </a:r>
            <a:r>
              <a:rPr lang="fr-FR" sz="700" b="1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object</a:t>
            </a:r>
            <a:r>
              <a:rPr lang="fr-FR" sz="700" b="1" u="none" strike="noStrike" dirty="0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 </a:t>
            </a:r>
            <a:r>
              <a:rPr lang="fr-FR" sz="700" b="1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with</a:t>
            </a:r>
            <a:r>
              <a:rPr lang="fr-FR" sz="700" b="1" u="none" strike="noStrike" dirty="0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 </a:t>
            </a:r>
            <a:r>
              <a:rPr lang="fr-FR" sz="700" b="1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n_obs</a:t>
            </a:r>
            <a:r>
              <a:rPr lang="fr-FR" sz="700" b="1" u="none" strike="noStrike" dirty="0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 × </a:t>
            </a:r>
            <a:r>
              <a:rPr lang="fr-FR" sz="700" b="1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n_vars</a:t>
            </a:r>
            <a:r>
              <a:rPr lang="fr-FR" sz="700" b="1" u="none" strike="noStrike" dirty="0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 = 9128 × 18087</a:t>
            </a:r>
            <a:endParaRPr lang="fr-FR" sz="7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lang="fr-FR" sz="7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700" b="1" u="none" strike="noStrike" dirty="0" err="1">
                <a:solidFill>
                  <a:srgbClr val="000000"/>
                </a:solidFill>
                <a:effectLst/>
                <a:uFillTx/>
                <a:latin typeface="Courier New"/>
                <a:ea typeface="Courier New"/>
              </a:rPr>
              <a:t>AnnData</a:t>
            </a:r>
            <a:r>
              <a:rPr lang="fr-FR" sz="700" b="1" u="none" strike="noStrike" dirty="0">
                <a:solidFill>
                  <a:srgbClr val="000000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fr-FR" sz="700" b="1" u="none" strike="noStrike" dirty="0" err="1">
                <a:solidFill>
                  <a:srgbClr val="000000"/>
                </a:solidFill>
                <a:effectLst/>
                <a:uFillTx/>
                <a:latin typeface="Courier New"/>
                <a:ea typeface="Courier New"/>
              </a:rPr>
              <a:t>object</a:t>
            </a:r>
            <a:r>
              <a:rPr lang="fr-FR" sz="700" b="1" u="none" strike="noStrike" dirty="0">
                <a:solidFill>
                  <a:srgbClr val="000000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fr-FR" sz="700" b="1" u="none" strike="noStrike" dirty="0" err="1">
                <a:solidFill>
                  <a:srgbClr val="000000"/>
                </a:solidFill>
                <a:effectLst/>
                <a:uFillTx/>
                <a:latin typeface="Courier New"/>
                <a:ea typeface="Courier New"/>
              </a:rPr>
              <a:t>with</a:t>
            </a:r>
            <a:r>
              <a:rPr lang="fr-FR" sz="700" b="1" u="none" strike="noStrike" dirty="0">
                <a:solidFill>
                  <a:srgbClr val="000000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fr-FR" sz="700" b="1" u="none" strike="noStrike" dirty="0" err="1">
                <a:solidFill>
                  <a:srgbClr val="000000"/>
                </a:solidFill>
                <a:effectLst/>
                <a:uFillTx/>
                <a:latin typeface="Courier New"/>
                <a:ea typeface="Courier New"/>
              </a:rPr>
              <a:t>n_obs</a:t>
            </a:r>
            <a:r>
              <a:rPr lang="fr-FR" sz="700" b="1" u="none" strike="noStrike" dirty="0">
                <a:solidFill>
                  <a:srgbClr val="000000"/>
                </a:solidFill>
                <a:effectLst/>
                <a:uFillTx/>
                <a:latin typeface="Courier New"/>
                <a:ea typeface="Courier New"/>
              </a:rPr>
              <a:t> × </a:t>
            </a:r>
            <a:r>
              <a:rPr lang="fr-FR" sz="700" b="1" u="none" strike="noStrike" dirty="0" err="1">
                <a:solidFill>
                  <a:srgbClr val="000000"/>
                </a:solidFill>
                <a:effectLst/>
                <a:uFillTx/>
                <a:latin typeface="Courier New"/>
                <a:ea typeface="Courier New"/>
              </a:rPr>
              <a:t>n_vars</a:t>
            </a:r>
            <a:r>
              <a:rPr lang="fr-FR" sz="700" b="1" u="none" strike="noStrike" dirty="0">
                <a:solidFill>
                  <a:srgbClr val="000000"/>
                </a:solidFill>
                <a:effectLst/>
                <a:uFillTx/>
                <a:latin typeface="Courier New"/>
                <a:ea typeface="Courier New"/>
              </a:rPr>
              <a:t> = 10542 × 18087</a:t>
            </a:r>
            <a:endParaRPr lang="fr-FR" sz="7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lang="fr-FR" sz="7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lang="fr-FR" sz="700" b="1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AnnData</a:t>
            </a:r>
            <a:r>
              <a:rPr lang="fr-FR" sz="700" b="1" u="none" strike="noStrike" dirty="0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 </a:t>
            </a:r>
            <a:r>
              <a:rPr lang="fr-FR" sz="700" b="1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object</a:t>
            </a:r>
            <a:r>
              <a:rPr lang="fr-FR" sz="700" b="1" u="none" strike="noStrike" dirty="0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 </a:t>
            </a:r>
            <a:r>
              <a:rPr lang="fr-FR" sz="700" b="1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with</a:t>
            </a:r>
            <a:r>
              <a:rPr lang="fr-FR" sz="700" b="1" u="none" strike="noStrike" dirty="0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 </a:t>
            </a:r>
            <a:r>
              <a:rPr lang="fr-FR" sz="700" b="1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n_obs</a:t>
            </a:r>
            <a:r>
              <a:rPr lang="fr-FR" sz="700" b="1" u="none" strike="noStrike" dirty="0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 × </a:t>
            </a:r>
            <a:r>
              <a:rPr lang="fr-FR" sz="700" b="1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n_vars</a:t>
            </a:r>
            <a:r>
              <a:rPr lang="fr-FR" sz="700" b="1" u="none" strike="noStrike" dirty="0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 = 8525 × 18087</a:t>
            </a:r>
            <a:endParaRPr lang="fr-FR" sz="7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lang="fr-FR" sz="700" b="1" u="none" strike="noStrike" dirty="0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         </a:t>
            </a:r>
            <a:endParaRPr lang="fr-FR" sz="7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700" b="1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AnnData</a:t>
            </a:r>
            <a:r>
              <a:rPr lang="fr-FR" sz="700" b="1" u="none" strike="noStrike" dirty="0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 </a:t>
            </a:r>
            <a:r>
              <a:rPr lang="fr-FR" sz="700" b="1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object</a:t>
            </a:r>
            <a:r>
              <a:rPr lang="fr-FR" sz="700" b="1" u="none" strike="noStrike" dirty="0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 </a:t>
            </a:r>
            <a:r>
              <a:rPr lang="fr-FR" sz="700" b="1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with</a:t>
            </a:r>
            <a:r>
              <a:rPr lang="fr-FR" sz="700" b="1" u="none" strike="noStrike" dirty="0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 </a:t>
            </a:r>
            <a:r>
              <a:rPr lang="fr-FR" sz="700" b="1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n_obs</a:t>
            </a:r>
            <a:r>
              <a:rPr lang="fr-FR" sz="700" b="1" u="none" strike="noStrike" dirty="0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 × </a:t>
            </a:r>
            <a:r>
              <a:rPr lang="fr-FR" sz="700" b="1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n_vars</a:t>
            </a:r>
            <a:r>
              <a:rPr lang="fr-FR" sz="700" b="1" u="none" strike="noStrike" dirty="0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 = 10997 × 18087</a:t>
            </a:r>
            <a:endParaRPr lang="fr-FR" sz="7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lang="fr-FR" sz="700" b="0" u="none" strike="noStrike" dirty="0">
                <a:solidFill>
                  <a:srgbClr val="000000"/>
                </a:solidFill>
                <a:effectLst/>
                <a:uFillTx/>
                <a:latin typeface="Courier New"/>
                <a:ea typeface="Courier New"/>
              </a:rPr>
              <a:t>     </a:t>
            </a:r>
            <a:endParaRPr lang="fr-FR" sz="7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9" name="Rectangle 218"/>
          <p:cNvSpPr/>
          <p:nvPr/>
        </p:nvSpPr>
        <p:spPr>
          <a:xfrm>
            <a:off x="5040360" y="2880000"/>
            <a:ext cx="1620000" cy="540000"/>
          </a:xfrm>
          <a:prstGeom prst="rect">
            <a:avLst/>
          </a:prstGeom>
          <a:solidFill>
            <a:srgbClr val="FFB66C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1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QC labelling</a:t>
            </a:r>
          </a:p>
        </p:txBody>
      </p:sp>
      <p:sp>
        <p:nvSpPr>
          <p:cNvPr id="220" name="Rectangle 219"/>
          <p:cNvSpPr/>
          <p:nvPr/>
        </p:nvSpPr>
        <p:spPr>
          <a:xfrm>
            <a:off x="9180720" y="2880000"/>
            <a:ext cx="1620000" cy="540000"/>
          </a:xfrm>
          <a:prstGeom prst="rect">
            <a:avLst/>
          </a:prstGeom>
          <a:solidFill>
            <a:srgbClr val="FFB66C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1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Preprocessed data</a:t>
            </a:r>
          </a:p>
        </p:txBody>
      </p:sp>
      <p:sp>
        <p:nvSpPr>
          <p:cNvPr id="221" name="Connecteur droit 220"/>
          <p:cNvSpPr/>
          <p:nvPr/>
        </p:nvSpPr>
        <p:spPr>
          <a:xfrm>
            <a:off x="2880000" y="3060000"/>
            <a:ext cx="2160360" cy="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2" name="ZoneTexte 221"/>
          <p:cNvSpPr txBox="1"/>
          <p:nvPr/>
        </p:nvSpPr>
        <p:spPr>
          <a:xfrm>
            <a:off x="4680359" y="3429000"/>
            <a:ext cx="2340360" cy="36000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9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- label MT, </a:t>
            </a:r>
            <a:r>
              <a:rPr lang="fr-FR" sz="9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ribo</a:t>
            </a:r>
            <a:r>
              <a:rPr lang="fr-FR" sz="9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 and </a:t>
            </a:r>
            <a:r>
              <a:rPr lang="fr-FR" sz="9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Hb</a:t>
            </a:r>
            <a:r>
              <a:rPr lang="fr-FR" sz="9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 </a:t>
            </a:r>
            <a:r>
              <a:rPr lang="fr-FR" sz="9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genes</a:t>
            </a:r>
            <a:r>
              <a:rPr lang="fr-FR" sz="9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 </a:t>
            </a:r>
            <a:endParaRPr lang="fr-FR" sz="9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/>
            <a:r>
              <a:rPr lang="fr-FR" sz="9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- </a:t>
            </a:r>
            <a:r>
              <a:rPr lang="fr-FR" sz="9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cells</a:t>
            </a:r>
            <a:r>
              <a:rPr lang="fr-FR" sz="9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 &gt;200 </a:t>
            </a:r>
            <a:r>
              <a:rPr lang="fr-FR" sz="9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genes</a:t>
            </a:r>
            <a:endParaRPr lang="fr-FR" sz="9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3" name="Rectangle 222"/>
          <p:cNvSpPr/>
          <p:nvPr/>
        </p:nvSpPr>
        <p:spPr>
          <a:xfrm>
            <a:off x="6480360" y="4500000"/>
            <a:ext cx="1620000" cy="540000"/>
          </a:xfrm>
          <a:prstGeom prst="rect">
            <a:avLst/>
          </a:prstGeom>
          <a:solidFill>
            <a:srgbClr val="3FAF46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3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scDblFinder</a:t>
            </a:r>
            <a:endParaRPr lang="fr-FR" sz="1300" b="0" u="none" strike="noStrike" dirty="0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224" name="Connecteur droit 223"/>
          <p:cNvSpPr/>
          <p:nvPr/>
        </p:nvSpPr>
        <p:spPr>
          <a:xfrm>
            <a:off x="6660360" y="3060000"/>
            <a:ext cx="2520360" cy="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5" name="Connecteur droit 224"/>
          <p:cNvSpPr/>
          <p:nvPr/>
        </p:nvSpPr>
        <p:spPr>
          <a:xfrm flipV="1">
            <a:off x="7380360" y="3060000"/>
            <a:ext cx="0" cy="144000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6" name="ZoneTexte 225"/>
          <p:cNvSpPr txBox="1"/>
          <p:nvPr/>
        </p:nvSpPr>
        <p:spPr>
          <a:xfrm>
            <a:off x="6673696" y="5071504"/>
            <a:ext cx="1233328" cy="198601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r>
              <a:rPr lang="fr-FR" sz="700" b="1" i="1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Score and doublet </a:t>
            </a:r>
            <a:r>
              <a:rPr lang="fr-FR" sz="700" b="1" i="1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detection</a:t>
            </a:r>
            <a:endParaRPr lang="fr-FR" sz="700" b="1" i="1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7" name="Rectangle 226"/>
          <p:cNvSpPr/>
          <p:nvPr/>
        </p:nvSpPr>
        <p:spPr>
          <a:xfrm>
            <a:off x="7380360" y="1440000"/>
            <a:ext cx="1620000" cy="540000"/>
          </a:xfrm>
          <a:prstGeom prst="rect">
            <a:avLst/>
          </a:prstGeom>
          <a:solidFill>
            <a:srgbClr val="3FAF46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3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mad_outliers</a:t>
            </a:r>
          </a:p>
        </p:txBody>
      </p:sp>
      <p:sp>
        <p:nvSpPr>
          <p:cNvPr id="228" name="Connecteur droit 227"/>
          <p:cNvSpPr/>
          <p:nvPr/>
        </p:nvSpPr>
        <p:spPr>
          <a:xfrm>
            <a:off x="8100360" y="1980000"/>
            <a:ext cx="0" cy="108000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9" name="ZoneTexte 228"/>
          <p:cNvSpPr txBox="1"/>
          <p:nvPr/>
        </p:nvSpPr>
        <p:spPr>
          <a:xfrm>
            <a:off x="7694491" y="1188299"/>
            <a:ext cx="811737" cy="198601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r>
              <a:rPr lang="fr-FR" sz="700" b="1" i="1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Remove</a:t>
            </a:r>
            <a:r>
              <a:rPr lang="fr-FR" sz="700" b="1" i="1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 </a:t>
            </a:r>
            <a:r>
              <a:rPr lang="fr-FR" sz="700" b="1" i="1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outliers</a:t>
            </a:r>
            <a:r>
              <a:rPr lang="fr-FR" sz="700" b="1" i="1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 </a:t>
            </a:r>
            <a:endParaRPr lang="fr-FR" sz="700" b="1" i="1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0" name="ZoneTexte 229"/>
          <p:cNvSpPr txBox="1"/>
          <p:nvPr/>
        </p:nvSpPr>
        <p:spPr>
          <a:xfrm>
            <a:off x="8640720" y="3600000"/>
            <a:ext cx="3240360" cy="90000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r>
              <a:rPr lang="fr-FR" sz="700" b="1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View</a:t>
            </a:r>
            <a:r>
              <a:rPr lang="fr-FR" sz="700" b="1" u="none" strike="noStrike" dirty="0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 of </a:t>
            </a:r>
            <a:r>
              <a:rPr lang="fr-FR" sz="700" b="1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AnnData</a:t>
            </a:r>
            <a:r>
              <a:rPr lang="fr-FR" sz="700" b="1" u="none" strike="noStrike" dirty="0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 </a:t>
            </a:r>
            <a:r>
              <a:rPr lang="fr-FR" sz="700" b="1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object</a:t>
            </a:r>
            <a:r>
              <a:rPr lang="fr-FR" sz="700" b="1" u="none" strike="noStrike" dirty="0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 </a:t>
            </a:r>
            <a:r>
              <a:rPr lang="fr-FR" sz="700" b="1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with</a:t>
            </a:r>
            <a:r>
              <a:rPr lang="fr-FR" sz="700" b="1" u="none" strike="noStrike" dirty="0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 </a:t>
            </a:r>
            <a:r>
              <a:rPr lang="fr-FR" sz="700" b="1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n_obs</a:t>
            </a:r>
            <a:r>
              <a:rPr lang="fr-FR" sz="700" b="1" u="none" strike="noStrike" dirty="0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 × </a:t>
            </a:r>
            <a:r>
              <a:rPr lang="fr-FR" sz="700" b="1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n_vars</a:t>
            </a:r>
            <a:r>
              <a:rPr lang="fr-FR" sz="700" b="1" u="none" strike="noStrike" dirty="0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 = 6007 × 18087</a:t>
            </a:r>
            <a:endParaRPr lang="fr-FR" sz="7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lang="fr-FR" sz="7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lang="fr-FR" sz="700" b="1" u="none" strike="noStrike" dirty="0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 </a:t>
            </a:r>
            <a:r>
              <a:rPr lang="fr-FR" sz="700" b="1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View</a:t>
            </a:r>
            <a:r>
              <a:rPr lang="fr-FR" sz="700" b="1" u="none" strike="noStrike" dirty="0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 of </a:t>
            </a:r>
            <a:r>
              <a:rPr lang="fr-FR" sz="700" b="1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AnnData</a:t>
            </a:r>
            <a:r>
              <a:rPr lang="fr-FR" sz="700" b="1" u="none" strike="noStrike" dirty="0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 </a:t>
            </a:r>
            <a:r>
              <a:rPr lang="fr-FR" sz="700" b="1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object</a:t>
            </a:r>
            <a:r>
              <a:rPr lang="fr-FR" sz="700" b="1" u="none" strike="noStrike" dirty="0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 </a:t>
            </a:r>
            <a:r>
              <a:rPr lang="fr-FR" sz="700" b="1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with</a:t>
            </a:r>
            <a:r>
              <a:rPr lang="fr-FR" sz="700" b="1" u="none" strike="noStrike" dirty="0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 </a:t>
            </a:r>
            <a:r>
              <a:rPr lang="fr-FR" sz="700" b="1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n_obs</a:t>
            </a:r>
            <a:r>
              <a:rPr lang="fr-FR" sz="700" b="1" u="none" strike="noStrike" dirty="0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 × </a:t>
            </a:r>
            <a:r>
              <a:rPr lang="fr-FR" sz="700" b="1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n_vars</a:t>
            </a:r>
            <a:r>
              <a:rPr lang="fr-FR" sz="700" b="1" u="none" strike="noStrike" dirty="0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 = 6753 × 18087</a:t>
            </a:r>
            <a:endParaRPr lang="fr-FR" sz="7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lang="fr-FR" sz="7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lang="fr-FR" sz="700" b="1" u="none" strike="noStrike" dirty="0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 </a:t>
            </a:r>
            <a:r>
              <a:rPr lang="fr-FR" sz="700" b="1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View</a:t>
            </a:r>
            <a:r>
              <a:rPr lang="fr-FR" sz="700" b="1" u="none" strike="noStrike" dirty="0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 of </a:t>
            </a:r>
            <a:r>
              <a:rPr lang="fr-FR" sz="700" b="1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AnnData</a:t>
            </a:r>
            <a:r>
              <a:rPr lang="fr-FR" sz="700" b="1" u="none" strike="noStrike" dirty="0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 </a:t>
            </a:r>
            <a:r>
              <a:rPr lang="fr-FR" sz="700" b="1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object</a:t>
            </a:r>
            <a:r>
              <a:rPr lang="fr-FR" sz="700" b="1" u="none" strike="noStrike" dirty="0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 </a:t>
            </a:r>
            <a:r>
              <a:rPr lang="fr-FR" sz="700" b="1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with</a:t>
            </a:r>
            <a:r>
              <a:rPr lang="fr-FR" sz="700" b="1" u="none" strike="noStrike" dirty="0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 </a:t>
            </a:r>
            <a:r>
              <a:rPr lang="fr-FR" sz="700" b="1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n_obs</a:t>
            </a:r>
            <a:r>
              <a:rPr lang="fr-FR" sz="700" b="1" u="none" strike="noStrike" dirty="0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 × </a:t>
            </a:r>
            <a:r>
              <a:rPr lang="fr-FR" sz="700" b="1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n_vars</a:t>
            </a:r>
            <a:r>
              <a:rPr lang="fr-FR" sz="700" b="1" u="none" strike="noStrike" dirty="0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 = 5398 × 18087</a:t>
            </a:r>
            <a:endParaRPr lang="fr-FR" sz="7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lang="fr-FR" sz="7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lang="fr-FR" sz="700" b="1" u="none" strike="noStrike" dirty="0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 </a:t>
            </a:r>
            <a:r>
              <a:rPr lang="fr-FR" sz="700" b="1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View</a:t>
            </a:r>
            <a:r>
              <a:rPr lang="fr-FR" sz="700" b="1" u="none" strike="noStrike" dirty="0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 of </a:t>
            </a:r>
            <a:r>
              <a:rPr lang="fr-FR" sz="700" b="1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AnnData</a:t>
            </a:r>
            <a:r>
              <a:rPr lang="fr-FR" sz="700" b="1" u="none" strike="noStrike" dirty="0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 </a:t>
            </a:r>
            <a:r>
              <a:rPr lang="fr-FR" sz="700" b="1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object</a:t>
            </a:r>
            <a:r>
              <a:rPr lang="fr-FR" sz="700" b="1" u="none" strike="noStrike" dirty="0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 </a:t>
            </a:r>
            <a:r>
              <a:rPr lang="fr-FR" sz="700" b="1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with</a:t>
            </a:r>
            <a:r>
              <a:rPr lang="fr-FR" sz="700" b="1" u="none" strike="noStrike" dirty="0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 </a:t>
            </a:r>
            <a:r>
              <a:rPr lang="fr-FR" sz="700" b="1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n_obs</a:t>
            </a:r>
            <a:r>
              <a:rPr lang="fr-FR" sz="700" b="1" u="none" strike="noStrike" dirty="0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 × </a:t>
            </a:r>
            <a:r>
              <a:rPr lang="fr-FR" sz="700" b="1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n_vars</a:t>
            </a:r>
            <a:r>
              <a:rPr lang="fr-FR" sz="700" b="1" u="none" strike="noStrike" dirty="0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 = 7142 × 18087</a:t>
            </a:r>
            <a:endParaRPr lang="fr-FR" sz="7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lang="fr-FR" sz="10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1" name="Connecteur droit 230"/>
          <p:cNvSpPr/>
          <p:nvPr/>
        </p:nvSpPr>
        <p:spPr>
          <a:xfrm>
            <a:off x="10800720" y="3060000"/>
            <a:ext cx="1392120" cy="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32" name="Picture 3"/>
          <p:cNvPicPr/>
          <p:nvPr/>
        </p:nvPicPr>
        <p:blipFill>
          <a:blip r:embed="rId3"/>
          <a:stretch/>
        </p:blipFill>
        <p:spPr>
          <a:xfrm>
            <a:off x="540000" y="4140000"/>
            <a:ext cx="4172760" cy="2439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3" name="ZoneTexte 232"/>
          <p:cNvSpPr txBox="1"/>
          <p:nvPr/>
        </p:nvSpPr>
        <p:spPr>
          <a:xfrm>
            <a:off x="1027080" y="3923280"/>
            <a:ext cx="1672920" cy="21672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r>
              <a:rPr lang="fr-FR" sz="1000" b="0" i="1" u="sng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End of preprocessing : </a:t>
            </a:r>
            <a:endParaRPr lang="fr-FR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4" name="ZoneTexte 233"/>
          <p:cNvSpPr txBox="1"/>
          <p:nvPr/>
        </p:nvSpPr>
        <p:spPr>
          <a:xfrm>
            <a:off x="1596600" y="6579720"/>
            <a:ext cx="2003400" cy="21672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r>
              <a:rPr lang="fr-FR" sz="1000" b="0" u="sng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Plot of the cells distribution </a:t>
            </a:r>
            <a:endParaRPr lang="fr-FR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5" name="Rectangle 234"/>
          <p:cNvSpPr/>
          <p:nvPr/>
        </p:nvSpPr>
        <p:spPr>
          <a:xfrm rot="18600">
            <a:off x="531000" y="1720440"/>
            <a:ext cx="2709000" cy="799920"/>
          </a:xfrm>
          <a:prstGeom prst="rect">
            <a:avLst/>
          </a:prstGeom>
          <a:noFill/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54000" rIns="99000" bIns="54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6" name="Rectangle 235"/>
          <p:cNvSpPr/>
          <p:nvPr/>
        </p:nvSpPr>
        <p:spPr>
          <a:xfrm rot="18600">
            <a:off x="4139704" y="1627558"/>
            <a:ext cx="2878560" cy="837865"/>
          </a:xfrm>
          <a:prstGeom prst="rect">
            <a:avLst/>
          </a:prstGeom>
          <a:noFill/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54000" rIns="99000" bIns="54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7" name="Rectangle 236"/>
          <p:cNvSpPr/>
          <p:nvPr/>
        </p:nvSpPr>
        <p:spPr>
          <a:xfrm rot="18600">
            <a:off x="8640720" y="3639912"/>
            <a:ext cx="2878200" cy="729360"/>
          </a:xfrm>
          <a:prstGeom prst="rect">
            <a:avLst/>
          </a:prstGeom>
          <a:noFill/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54000" rIns="99000" bIns="54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38" name="Picture 5"/>
          <p:cNvPicPr/>
          <p:nvPr/>
        </p:nvPicPr>
        <p:blipFill>
          <a:blip r:embed="rId4"/>
          <a:stretch/>
        </p:blipFill>
        <p:spPr>
          <a:xfrm>
            <a:off x="4860360" y="5580000"/>
            <a:ext cx="2971080" cy="900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9" name="ZoneTexte 238"/>
          <p:cNvSpPr txBox="1"/>
          <p:nvPr/>
        </p:nvSpPr>
        <p:spPr>
          <a:xfrm>
            <a:off x="11243160" y="6300720"/>
            <a:ext cx="913680" cy="3366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fld id="{0FC0E191-4ADA-4364-870A-989F4CD0A74C}" type="slidenum">
              <a:rPr lang="fr-FR" sz="105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11</a:t>
            </a:fld>
            <a:endParaRPr lang="fr-FR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0965D4-FEC4-4CEA-BA14-825ED0395DEC}"/>
              </a:ext>
            </a:extLst>
          </p:cNvPr>
          <p:cNvSpPr txBox="1"/>
          <p:nvPr/>
        </p:nvSpPr>
        <p:spPr>
          <a:xfrm>
            <a:off x="3129699" y="6480000"/>
            <a:ext cx="17306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N of reads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ZoneTexte 3"/>
          <p:cNvSpPr/>
          <p:nvPr/>
        </p:nvSpPr>
        <p:spPr>
          <a:xfrm>
            <a:off x="4920480" y="540000"/>
            <a:ext cx="228024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fr-FR" sz="2000" b="1" u="sng" strike="noStrike">
                <a:solidFill>
                  <a:schemeClr val="dk1"/>
                </a:solidFill>
                <a:effectLst/>
                <a:uFillTx/>
                <a:latin typeface="DejaVu Math TeX Gyre"/>
              </a:rPr>
              <a:t>Pre-processing</a:t>
            </a:r>
            <a:endParaRPr lang="fr-FR" sz="2000" b="1" u="sng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pic>
        <p:nvPicPr>
          <p:cNvPr id="241" name="Picture 2"/>
          <p:cNvPicPr/>
          <p:nvPr/>
        </p:nvPicPr>
        <p:blipFill>
          <a:blip r:embed="rId2"/>
          <a:stretch/>
        </p:blipFill>
        <p:spPr>
          <a:xfrm>
            <a:off x="0" y="1847520"/>
            <a:ext cx="4505040" cy="1663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2" name="Picture 4"/>
          <p:cNvPicPr/>
          <p:nvPr/>
        </p:nvPicPr>
        <p:blipFill>
          <a:blip r:embed="rId3"/>
          <a:stretch/>
        </p:blipFill>
        <p:spPr>
          <a:xfrm>
            <a:off x="0" y="5182920"/>
            <a:ext cx="4505040" cy="1671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3" name="Picture 6"/>
          <p:cNvPicPr/>
          <p:nvPr/>
        </p:nvPicPr>
        <p:blipFill>
          <a:blip r:embed="rId4"/>
          <a:stretch/>
        </p:blipFill>
        <p:spPr>
          <a:xfrm>
            <a:off x="0" y="3519000"/>
            <a:ext cx="4505040" cy="1663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4" name="Picture 8"/>
          <p:cNvPicPr/>
          <p:nvPr/>
        </p:nvPicPr>
        <p:blipFill>
          <a:blip r:embed="rId5"/>
          <a:stretch/>
        </p:blipFill>
        <p:spPr>
          <a:xfrm>
            <a:off x="0" y="246240"/>
            <a:ext cx="4505040" cy="1663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5" name="Image 8"/>
          <p:cNvPicPr/>
          <p:nvPr/>
        </p:nvPicPr>
        <p:blipFill>
          <a:blip r:embed="rId6"/>
          <a:stretch/>
        </p:blipFill>
        <p:spPr>
          <a:xfrm>
            <a:off x="7488360" y="5130720"/>
            <a:ext cx="4704120" cy="1726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6" name="Image 9"/>
          <p:cNvPicPr/>
          <p:nvPr/>
        </p:nvPicPr>
        <p:blipFill>
          <a:blip r:embed="rId7"/>
          <a:stretch/>
        </p:blipFill>
        <p:spPr>
          <a:xfrm>
            <a:off x="7488360" y="1791720"/>
            <a:ext cx="4704120" cy="1726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7" name="Image 10"/>
          <p:cNvPicPr/>
          <p:nvPr/>
        </p:nvPicPr>
        <p:blipFill>
          <a:blip r:embed="rId8"/>
          <a:stretch/>
        </p:blipFill>
        <p:spPr>
          <a:xfrm>
            <a:off x="7488360" y="3403440"/>
            <a:ext cx="4704120" cy="1726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8" name="Image 11"/>
          <p:cNvPicPr/>
          <p:nvPr/>
        </p:nvPicPr>
        <p:blipFill>
          <a:blip r:embed="rId9"/>
          <a:stretch/>
        </p:blipFill>
        <p:spPr>
          <a:xfrm>
            <a:off x="7488360" y="0"/>
            <a:ext cx="4704120" cy="1726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9" name="Flèche : droite 12"/>
          <p:cNvSpPr/>
          <p:nvPr/>
        </p:nvSpPr>
        <p:spPr>
          <a:xfrm>
            <a:off x="4975200" y="3403440"/>
            <a:ext cx="2206440" cy="79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50" name="ZoneTexte 13"/>
          <p:cNvSpPr/>
          <p:nvPr/>
        </p:nvSpPr>
        <p:spPr>
          <a:xfrm>
            <a:off x="5040360" y="2764440"/>
            <a:ext cx="1823400" cy="63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fr-FR" sz="1200" b="1" u="none" strike="noStrike">
                <a:solidFill>
                  <a:schemeClr val="dk1"/>
                </a:solidFill>
                <a:effectLst/>
                <a:uFillTx/>
                <a:latin typeface="DejaVu Math TeX Gyre"/>
              </a:rPr>
              <a:t>Removed outliers, doublets, dead cells and non cell RNA</a:t>
            </a:r>
            <a:endParaRPr lang="fr-FR" sz="1200" b="0" u="none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251" name="ZoneTexte 250"/>
          <p:cNvSpPr txBox="1"/>
          <p:nvPr/>
        </p:nvSpPr>
        <p:spPr>
          <a:xfrm>
            <a:off x="11243160" y="6300720"/>
            <a:ext cx="913680" cy="3366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fld id="{D248F830-0BEB-4F2C-89A2-BE062A10E783}" type="slidenum">
              <a:rPr lang="fr-FR" sz="105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12</a:t>
            </a:fld>
            <a:endParaRPr lang="fr-FR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ZoneTexte 7"/>
          <p:cNvSpPr/>
          <p:nvPr/>
        </p:nvSpPr>
        <p:spPr>
          <a:xfrm>
            <a:off x="3826260" y="305100"/>
            <a:ext cx="469692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fr-FR" sz="2000" b="1" u="sng" strike="noStrike" dirty="0" err="1">
                <a:solidFill>
                  <a:schemeClr val="dk1"/>
                </a:solidFill>
                <a:effectLst/>
                <a:uFillTx/>
                <a:latin typeface="DejaVu Math TeX Gyre"/>
              </a:rPr>
              <a:t>Processing</a:t>
            </a:r>
            <a:r>
              <a:rPr lang="fr-FR" sz="2000" b="1" u="sng" strike="noStrike" dirty="0">
                <a:solidFill>
                  <a:schemeClr val="dk1"/>
                </a:solidFill>
                <a:effectLst/>
                <a:uFillTx/>
                <a:latin typeface="DejaVu Math TeX Gyre"/>
              </a:rPr>
              <a:t> of the </a:t>
            </a:r>
            <a:r>
              <a:rPr lang="fr-FR" sz="2000" b="1" u="sng" strike="noStrike" dirty="0" err="1">
                <a:solidFill>
                  <a:schemeClr val="dk1"/>
                </a:solidFill>
                <a:effectLst/>
                <a:uFillTx/>
                <a:latin typeface="DejaVu Math TeX Gyre"/>
              </a:rPr>
              <a:t>scRNA</a:t>
            </a:r>
            <a:r>
              <a:rPr lang="fr-FR" sz="2000" b="1" u="sng" strike="noStrike" dirty="0">
                <a:solidFill>
                  <a:schemeClr val="dk1"/>
                </a:solidFill>
                <a:effectLst/>
                <a:uFillTx/>
                <a:latin typeface="DejaVu Math TeX Gyre"/>
              </a:rPr>
              <a:t> data</a:t>
            </a:r>
            <a:endParaRPr lang="fr-FR" sz="2000" b="1" u="sng" strike="noStrike" dirty="0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253" name="Rectangle 252"/>
          <p:cNvSpPr/>
          <p:nvPr/>
        </p:nvSpPr>
        <p:spPr>
          <a:xfrm>
            <a:off x="1260000" y="2880000"/>
            <a:ext cx="1620000" cy="540000"/>
          </a:xfrm>
          <a:prstGeom prst="rect">
            <a:avLst/>
          </a:prstGeom>
          <a:solidFill>
            <a:srgbClr val="FFB66C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1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Preprocessed data</a:t>
            </a:r>
          </a:p>
        </p:txBody>
      </p:sp>
      <p:sp>
        <p:nvSpPr>
          <p:cNvPr id="254" name="Connecteur droit 253"/>
          <p:cNvSpPr/>
          <p:nvPr/>
        </p:nvSpPr>
        <p:spPr>
          <a:xfrm>
            <a:off x="2880000" y="3060000"/>
            <a:ext cx="2160360" cy="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5" name="Connecteur droit 254"/>
          <p:cNvSpPr/>
          <p:nvPr/>
        </p:nvSpPr>
        <p:spPr>
          <a:xfrm>
            <a:off x="0" y="3060000"/>
            <a:ext cx="1260000" cy="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6" name="Rectangle 255"/>
          <p:cNvSpPr/>
          <p:nvPr/>
        </p:nvSpPr>
        <p:spPr>
          <a:xfrm>
            <a:off x="2700000" y="1440000"/>
            <a:ext cx="1620000" cy="540000"/>
          </a:xfrm>
          <a:prstGeom prst="rect">
            <a:avLst/>
          </a:prstGeom>
          <a:solidFill>
            <a:srgbClr val="3FAF46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3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Celltypist</a:t>
            </a:r>
          </a:p>
        </p:txBody>
      </p:sp>
      <p:sp>
        <p:nvSpPr>
          <p:cNvPr id="257" name="Connecteur droit 256"/>
          <p:cNvSpPr/>
          <p:nvPr/>
        </p:nvSpPr>
        <p:spPr>
          <a:xfrm>
            <a:off x="3420000" y="1980000"/>
            <a:ext cx="0" cy="108000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8" name="ZoneTexte 257"/>
          <p:cNvSpPr txBox="1"/>
          <p:nvPr/>
        </p:nvSpPr>
        <p:spPr>
          <a:xfrm>
            <a:off x="3412440" y="2340000"/>
            <a:ext cx="1063409" cy="460211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r>
              <a:rPr lang="fr-FR" sz="800" b="1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Prediction</a:t>
            </a:r>
            <a:r>
              <a:rPr lang="fr-FR" sz="800" b="1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 </a:t>
            </a:r>
            <a:r>
              <a:rPr lang="fr-FR" sz="800" b="1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using</a:t>
            </a:r>
            <a:r>
              <a:rPr lang="fr-FR" sz="800" b="1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 :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lang="fr-FR" sz="800" b="1" u="none" strike="noStrike" dirty="0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- </a:t>
            </a:r>
            <a:r>
              <a:rPr lang="fr-FR" sz="800" b="1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Human_Lung_Atlas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lang="fr-FR" sz="800" b="1" u="none" strike="noStrike" dirty="0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- </a:t>
            </a:r>
            <a:r>
              <a:rPr lang="fr-FR" sz="800" b="1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Cells_Lung_Airway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9" name="Rectangle 258"/>
          <p:cNvSpPr/>
          <p:nvPr/>
        </p:nvSpPr>
        <p:spPr>
          <a:xfrm>
            <a:off x="3240000" y="5580000"/>
            <a:ext cx="1620000" cy="540000"/>
          </a:xfrm>
          <a:prstGeom prst="rect">
            <a:avLst/>
          </a:prstGeom>
          <a:solidFill>
            <a:srgbClr val="FFB66C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1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Query</a:t>
            </a:r>
          </a:p>
        </p:txBody>
      </p:sp>
      <p:sp>
        <p:nvSpPr>
          <p:cNvPr id="260" name="Connecteur droit 259"/>
          <p:cNvSpPr/>
          <p:nvPr/>
        </p:nvSpPr>
        <p:spPr>
          <a:xfrm flipV="1">
            <a:off x="3960000" y="5040000"/>
            <a:ext cx="0" cy="54000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1" name="Rectangle 260"/>
          <p:cNvSpPr/>
          <p:nvPr/>
        </p:nvSpPr>
        <p:spPr>
          <a:xfrm>
            <a:off x="3199320" y="4500000"/>
            <a:ext cx="1620000" cy="540000"/>
          </a:xfrm>
          <a:prstGeom prst="rect">
            <a:avLst/>
          </a:prstGeom>
          <a:solidFill>
            <a:srgbClr val="FFB66C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1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Raw Query of healthy cells</a:t>
            </a:r>
          </a:p>
        </p:txBody>
      </p:sp>
      <p:sp>
        <p:nvSpPr>
          <p:cNvPr id="262" name="ZoneTexte 261"/>
          <p:cNvSpPr txBox="1"/>
          <p:nvPr/>
        </p:nvSpPr>
        <p:spPr>
          <a:xfrm>
            <a:off x="5075656" y="4681080"/>
            <a:ext cx="1148369" cy="229378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r>
              <a:rPr lang="fr-FR" sz="700" b="1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~ </a:t>
            </a:r>
            <a:r>
              <a:rPr lang="fr-FR" sz="800" b="1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1.3</a:t>
            </a:r>
            <a:r>
              <a:rPr lang="fr-FR" sz="900" b="1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 </a:t>
            </a:r>
            <a:r>
              <a:rPr lang="fr-FR" sz="900" b="1" dirty="0">
                <a:solidFill>
                  <a:srgbClr val="000000"/>
                </a:solidFill>
                <a:latin typeface="DejaVu Math TeX Gyre"/>
              </a:rPr>
              <a:t>millions</a:t>
            </a:r>
            <a:r>
              <a:rPr lang="fr-FR" sz="900" b="1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 of </a:t>
            </a:r>
            <a:r>
              <a:rPr lang="fr-FR" sz="900" b="1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cells</a:t>
            </a:r>
            <a:endParaRPr lang="fr-FR" sz="900" b="1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3" name="Rectangle 262"/>
          <p:cNvSpPr/>
          <p:nvPr/>
        </p:nvSpPr>
        <p:spPr>
          <a:xfrm>
            <a:off x="4860360" y="3600000"/>
            <a:ext cx="1620000" cy="540000"/>
          </a:xfrm>
          <a:prstGeom prst="rect">
            <a:avLst/>
          </a:prstGeom>
          <a:solidFill>
            <a:srgbClr val="3FAF46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3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ScVI label transfering</a:t>
            </a:r>
          </a:p>
        </p:txBody>
      </p:sp>
      <p:sp>
        <p:nvSpPr>
          <p:cNvPr id="264" name="Connecteur droit 263"/>
          <p:cNvSpPr/>
          <p:nvPr/>
        </p:nvSpPr>
        <p:spPr>
          <a:xfrm flipV="1">
            <a:off x="3960000" y="3060000"/>
            <a:ext cx="0" cy="144000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5" name="Connecteur droit 264"/>
          <p:cNvSpPr/>
          <p:nvPr/>
        </p:nvSpPr>
        <p:spPr>
          <a:xfrm flipH="1">
            <a:off x="3960000" y="3780000"/>
            <a:ext cx="900000" cy="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6" name="ZoneTexte 265"/>
          <p:cNvSpPr txBox="1"/>
          <p:nvPr/>
        </p:nvSpPr>
        <p:spPr>
          <a:xfrm>
            <a:off x="4999680" y="5761440"/>
            <a:ext cx="1396080" cy="20484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r>
              <a:rPr lang="fr-FR" sz="900" b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~2.1 millions of cells</a:t>
            </a:r>
            <a:endParaRPr lang="fr-FR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7" name="ZoneTexte 266"/>
          <p:cNvSpPr txBox="1"/>
          <p:nvPr/>
        </p:nvSpPr>
        <p:spPr>
          <a:xfrm>
            <a:off x="3960000" y="5223960"/>
            <a:ext cx="2214720" cy="20484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r>
              <a:rPr lang="fr-FR" sz="900" b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Keep only raw data of healthy cells</a:t>
            </a:r>
            <a:endParaRPr lang="fr-FR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8" name="ZoneTexte 267"/>
          <p:cNvSpPr txBox="1"/>
          <p:nvPr/>
        </p:nvSpPr>
        <p:spPr>
          <a:xfrm>
            <a:off x="3855600" y="3931201"/>
            <a:ext cx="1108800" cy="506377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900" b="1" u="none" strike="noStrike" dirty="0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Labels transfert </a:t>
            </a:r>
            <a:r>
              <a:rPr lang="fr-FR" sz="900" b="1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from</a:t>
            </a:r>
            <a:r>
              <a:rPr lang="fr-FR" sz="900" b="1" u="none" strike="noStrike" dirty="0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 </a:t>
            </a:r>
            <a:r>
              <a:rPr lang="fr-FR" sz="900" b="1" dirty="0" err="1">
                <a:solidFill>
                  <a:srgbClr val="000000"/>
                </a:solidFill>
                <a:latin typeface="DejaVu Math TeX Gyre"/>
              </a:rPr>
              <a:t>query</a:t>
            </a:r>
            <a:r>
              <a:rPr lang="fr-FR" sz="900" b="1" u="none" strike="noStrike" dirty="0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 to </a:t>
            </a:r>
            <a:r>
              <a:rPr lang="fr-FR" sz="900" b="1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adata</a:t>
            </a:r>
            <a:endParaRPr lang="fr-FR" sz="9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9" name="Rectangle 268"/>
          <p:cNvSpPr/>
          <p:nvPr/>
        </p:nvSpPr>
        <p:spPr>
          <a:xfrm>
            <a:off x="5040360" y="2880000"/>
            <a:ext cx="1620000" cy="540000"/>
          </a:xfrm>
          <a:prstGeom prst="rect">
            <a:avLst/>
          </a:prstGeom>
          <a:solidFill>
            <a:srgbClr val="FFB66C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1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 Data &amp; predictions</a:t>
            </a:r>
          </a:p>
        </p:txBody>
      </p:sp>
      <p:sp>
        <p:nvSpPr>
          <p:cNvPr id="270" name="Connecteur droit 269"/>
          <p:cNvSpPr/>
          <p:nvPr/>
        </p:nvSpPr>
        <p:spPr>
          <a:xfrm>
            <a:off x="8640720" y="4320000"/>
            <a:ext cx="900000" cy="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8460720" y="5220000"/>
            <a:ext cx="1440000" cy="540000"/>
          </a:xfrm>
          <a:prstGeom prst="rect">
            <a:avLst/>
          </a:prstGeom>
          <a:solidFill>
            <a:srgbClr val="3FAF46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3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Integration using scVI</a:t>
            </a:r>
          </a:p>
        </p:txBody>
      </p:sp>
      <p:sp>
        <p:nvSpPr>
          <p:cNvPr id="272" name="Connecteur droit 271"/>
          <p:cNvSpPr/>
          <p:nvPr/>
        </p:nvSpPr>
        <p:spPr>
          <a:xfrm>
            <a:off x="7740360" y="3060000"/>
            <a:ext cx="0" cy="108000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3" name="Rectangle 272"/>
          <p:cNvSpPr/>
          <p:nvPr/>
        </p:nvSpPr>
        <p:spPr>
          <a:xfrm>
            <a:off x="9540720" y="4140000"/>
            <a:ext cx="1620000" cy="540000"/>
          </a:xfrm>
          <a:prstGeom prst="rect">
            <a:avLst/>
          </a:prstGeom>
          <a:solidFill>
            <a:srgbClr val="FFB66C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1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Integrated data</a:t>
            </a:r>
          </a:p>
        </p:txBody>
      </p:sp>
      <p:sp>
        <p:nvSpPr>
          <p:cNvPr id="274" name="ZoneTexte 273"/>
          <p:cNvSpPr txBox="1"/>
          <p:nvPr/>
        </p:nvSpPr>
        <p:spPr>
          <a:xfrm>
            <a:off x="11311920" y="4140000"/>
            <a:ext cx="1108800" cy="20484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900" b="1" i="1" u="sng" strike="noStrike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Annotation</a:t>
            </a:r>
            <a:endParaRPr lang="fr-FR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5" name="Rectangle 274"/>
          <p:cNvSpPr/>
          <p:nvPr/>
        </p:nvSpPr>
        <p:spPr>
          <a:xfrm>
            <a:off x="1620000" y="3600000"/>
            <a:ext cx="1620000" cy="540000"/>
          </a:xfrm>
          <a:prstGeom prst="rect">
            <a:avLst/>
          </a:prstGeom>
          <a:solidFill>
            <a:srgbClr val="FFB66C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1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Preprocessed data</a:t>
            </a:r>
          </a:p>
        </p:txBody>
      </p:sp>
      <p:sp>
        <p:nvSpPr>
          <p:cNvPr id="276" name="Connecteur droit 275"/>
          <p:cNvSpPr/>
          <p:nvPr/>
        </p:nvSpPr>
        <p:spPr>
          <a:xfrm>
            <a:off x="3240000" y="3780000"/>
            <a:ext cx="720000" cy="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7" name="Flèche : bas 276"/>
          <p:cNvSpPr/>
          <p:nvPr/>
        </p:nvSpPr>
        <p:spPr>
          <a:xfrm>
            <a:off x="1980000" y="2520000"/>
            <a:ext cx="180000" cy="360000"/>
          </a:xfrm>
          <a:prstGeom prst="downArrow">
            <a:avLst>
              <a:gd name="adj1" fmla="val 31737"/>
              <a:gd name="adj2" fmla="val 84715"/>
            </a:avLst>
          </a:prstGeom>
          <a:solidFill>
            <a:srgbClr val="FF0000"/>
          </a:solidFill>
          <a:ln w="18000">
            <a:solidFill>
              <a:srgbClr val="FF383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800" b="0" u="none" strike="noStrike">
              <a:solidFill>
                <a:srgbClr val="FFFFFF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278" name="ZoneTexte 277"/>
          <p:cNvSpPr txBox="1"/>
          <p:nvPr/>
        </p:nvSpPr>
        <p:spPr>
          <a:xfrm>
            <a:off x="4500360" y="5940360"/>
            <a:ext cx="675360" cy="23220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[1.]</a:t>
            </a:r>
          </a:p>
        </p:txBody>
      </p:sp>
      <p:sp>
        <p:nvSpPr>
          <p:cNvPr id="279" name="Connecteur droit 278"/>
          <p:cNvSpPr/>
          <p:nvPr/>
        </p:nvSpPr>
        <p:spPr>
          <a:xfrm flipV="1">
            <a:off x="7740360" y="1980000"/>
            <a:ext cx="0" cy="108000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6840360" y="1440000"/>
            <a:ext cx="1620000" cy="540000"/>
          </a:xfrm>
          <a:prstGeom prst="rect">
            <a:avLst/>
          </a:prstGeom>
          <a:solidFill>
            <a:srgbClr val="FFB66C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1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 Data X_test</a:t>
            </a:r>
          </a:p>
        </p:txBody>
      </p:sp>
      <p:sp>
        <p:nvSpPr>
          <p:cNvPr id="281" name="Rectangle 280"/>
          <p:cNvSpPr/>
          <p:nvPr/>
        </p:nvSpPr>
        <p:spPr>
          <a:xfrm>
            <a:off x="7020360" y="4140000"/>
            <a:ext cx="1620000" cy="540000"/>
          </a:xfrm>
          <a:prstGeom prst="rect">
            <a:avLst/>
          </a:prstGeom>
          <a:solidFill>
            <a:srgbClr val="FFB66C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1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 Data with X_train &amp; predictions</a:t>
            </a:r>
          </a:p>
        </p:txBody>
      </p:sp>
      <p:sp>
        <p:nvSpPr>
          <p:cNvPr id="282" name="Connecteur droit 281"/>
          <p:cNvSpPr/>
          <p:nvPr/>
        </p:nvSpPr>
        <p:spPr>
          <a:xfrm>
            <a:off x="6660360" y="3060000"/>
            <a:ext cx="1080000" cy="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3" name="Connecteur droit 282"/>
          <p:cNvSpPr/>
          <p:nvPr/>
        </p:nvSpPr>
        <p:spPr>
          <a:xfrm>
            <a:off x="8460720" y="1620000"/>
            <a:ext cx="3732480" cy="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4" name="Connecteur droit 283"/>
          <p:cNvSpPr/>
          <p:nvPr/>
        </p:nvSpPr>
        <p:spPr>
          <a:xfrm>
            <a:off x="11160720" y="4320000"/>
            <a:ext cx="1032120" cy="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5" name="Connecteur droit 284"/>
          <p:cNvSpPr/>
          <p:nvPr/>
        </p:nvSpPr>
        <p:spPr>
          <a:xfrm flipV="1">
            <a:off x="9000720" y="4320000"/>
            <a:ext cx="0" cy="90000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6" name="ZoneTexte 285"/>
          <p:cNvSpPr txBox="1"/>
          <p:nvPr/>
        </p:nvSpPr>
        <p:spPr>
          <a:xfrm>
            <a:off x="8000345" y="2883960"/>
            <a:ext cx="1565149" cy="229378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r>
              <a:rPr lang="fr-FR" sz="900" b="1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Separation</a:t>
            </a:r>
            <a:r>
              <a:rPr lang="fr-FR" sz="900" b="1" u="none" strike="noStrike" dirty="0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 of X count matrix</a:t>
            </a:r>
            <a:endParaRPr lang="fr-FR" sz="9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287" name="Groupe 286"/>
          <p:cNvGrpSpPr/>
          <p:nvPr/>
        </p:nvGrpSpPr>
        <p:grpSpPr>
          <a:xfrm>
            <a:off x="2107969" y="6408000"/>
            <a:ext cx="9624240" cy="556560"/>
            <a:chOff x="2107969" y="6408000"/>
            <a:chExt cx="9624240" cy="556560"/>
          </a:xfrm>
        </p:grpSpPr>
        <p:sp>
          <p:nvSpPr>
            <p:cNvPr id="288" name="ZoneTexte 287"/>
            <p:cNvSpPr txBox="1"/>
            <p:nvPr/>
          </p:nvSpPr>
          <p:spPr>
            <a:xfrm>
              <a:off x="2423880" y="6408000"/>
              <a:ext cx="6320160" cy="556560"/>
            </a:xfrm>
            <a:prstGeom prst="rect">
              <a:avLst/>
            </a:prstGeom>
            <a:noFill/>
            <a:ln w="18000">
              <a:noFill/>
            </a:ln>
          </p:spPr>
          <p:txBody>
            <a:bodyPr lIns="90000" tIns="45000" rIns="90000" bIns="45000" anchor="t">
              <a:spAutoFit/>
            </a:bodyPr>
            <a:lstStyle/>
            <a:p>
              <a:pPr algn="ctr">
                <a:spcBef>
                  <a:spcPts val="1191"/>
                </a:spcBef>
                <a:spcAft>
                  <a:spcPts val="992"/>
                </a:spcAft>
              </a:pPr>
              <a:r>
                <a:rPr lang="fr-FR" sz="800" b="0" u="none" strike="noStrike">
                  <a:solidFill>
                    <a:srgbClr val="000000"/>
                  </a:solidFill>
                  <a:effectLst/>
                  <a:uFillTx/>
                  <a:latin typeface="Arial"/>
                </a:rPr>
                <a:t>1.Sikkema, L. et al. An integrated cell atlas of the lung in health and disease. Nat Med 29, 1563–1577 (2023). </a:t>
              </a:r>
            </a:p>
          </p:txBody>
        </p:sp>
        <p:sp>
          <p:nvSpPr>
            <p:cNvPr id="289" name="ZoneTexte 288"/>
            <p:cNvSpPr txBox="1"/>
            <p:nvPr/>
          </p:nvSpPr>
          <p:spPr>
            <a:xfrm>
              <a:off x="2107969" y="6522178"/>
              <a:ext cx="9624240" cy="232560"/>
            </a:xfrm>
            <a:prstGeom prst="rect">
              <a:avLst/>
            </a:prstGeom>
            <a:noFill/>
            <a:ln w="18000">
              <a:noFill/>
            </a:ln>
          </p:spPr>
          <p:txBody>
            <a:bodyPr lIns="90000" tIns="45000" rIns="90000" bIns="45000" anchor="t">
              <a:spAutoFit/>
            </a:bodyPr>
            <a:lstStyle/>
            <a:p>
              <a:pPr algn="ctr">
                <a:spcBef>
                  <a:spcPts val="1191"/>
                </a:spcBef>
                <a:spcAft>
                  <a:spcPts val="992"/>
                </a:spcAft>
              </a:pPr>
              <a:r>
                <a:rPr lang="fr-FR" sz="800" b="0" u="none" strike="noStrike" dirty="0">
                  <a:solidFill>
                    <a:srgbClr val="000000"/>
                  </a:solidFill>
                  <a:effectLst/>
                  <a:uFillTx/>
                  <a:latin typeface="Arial"/>
                </a:rPr>
                <a:t>2.Neufeld, A., Gao, L. L., Popp, J., Battle, A. &amp; Witten, D. </a:t>
              </a:r>
              <a:r>
                <a:rPr lang="fr-FR" sz="800" b="0" u="none" strike="noStrike" dirty="0" err="1">
                  <a:solidFill>
                    <a:srgbClr val="000000"/>
                  </a:solidFill>
                  <a:effectLst/>
                  <a:uFillTx/>
                  <a:latin typeface="Arial"/>
                </a:rPr>
                <a:t>Inference</a:t>
              </a:r>
              <a:r>
                <a:rPr lang="fr-FR" sz="800" b="0" u="none" strike="noStrike" dirty="0">
                  <a:solidFill>
                    <a:srgbClr val="000000"/>
                  </a:solidFill>
                  <a:effectLst/>
                  <a:uFillTx/>
                  <a:latin typeface="Arial"/>
                </a:rPr>
                <a:t> </a:t>
              </a:r>
              <a:r>
                <a:rPr lang="fr-FR" sz="800" b="0" u="none" strike="noStrike" dirty="0" err="1">
                  <a:solidFill>
                    <a:srgbClr val="000000"/>
                  </a:solidFill>
                  <a:effectLst/>
                  <a:uFillTx/>
                  <a:latin typeface="Arial"/>
                </a:rPr>
                <a:t>after</a:t>
              </a:r>
              <a:r>
                <a:rPr lang="fr-FR" sz="800" b="0" u="none" strike="noStrike" dirty="0">
                  <a:solidFill>
                    <a:srgbClr val="000000"/>
                  </a:solidFill>
                  <a:effectLst/>
                  <a:uFillTx/>
                  <a:latin typeface="Arial"/>
                </a:rPr>
                <a:t> latent variable estimation for single-</a:t>
              </a:r>
              <a:r>
                <a:rPr lang="fr-FR" sz="800" b="0" u="none" strike="noStrike" dirty="0" err="1">
                  <a:solidFill>
                    <a:srgbClr val="000000"/>
                  </a:solidFill>
                  <a:effectLst/>
                  <a:uFillTx/>
                  <a:latin typeface="Arial"/>
                </a:rPr>
                <a:t>cell</a:t>
              </a:r>
              <a:r>
                <a:rPr lang="fr-FR" sz="800" b="0" u="none" strike="noStrike" dirty="0">
                  <a:solidFill>
                    <a:srgbClr val="000000"/>
                  </a:solidFill>
                  <a:effectLst/>
                  <a:uFillTx/>
                  <a:latin typeface="Arial"/>
                </a:rPr>
                <a:t> RNA </a:t>
              </a:r>
              <a:r>
                <a:rPr lang="fr-FR" sz="800" b="0" u="none" strike="noStrike" dirty="0" err="1">
                  <a:solidFill>
                    <a:srgbClr val="000000"/>
                  </a:solidFill>
                  <a:effectLst/>
                  <a:uFillTx/>
                  <a:latin typeface="Arial"/>
                </a:rPr>
                <a:t>sequencing</a:t>
              </a:r>
              <a:r>
                <a:rPr lang="fr-FR" sz="800" b="0" u="none" strike="noStrike" dirty="0">
                  <a:solidFill>
                    <a:srgbClr val="000000"/>
                  </a:solidFill>
                  <a:effectLst/>
                  <a:uFillTx/>
                  <a:latin typeface="Arial"/>
                </a:rPr>
                <a:t> data. </a:t>
              </a:r>
              <a:r>
                <a:rPr lang="fr-FR" sz="800" b="0" u="none" strike="noStrike" dirty="0" err="1">
                  <a:solidFill>
                    <a:srgbClr val="000000"/>
                  </a:solidFill>
                  <a:effectLst/>
                  <a:uFillTx/>
                  <a:latin typeface="Arial"/>
                </a:rPr>
                <a:t>Biostatistics</a:t>
              </a:r>
              <a:r>
                <a:rPr lang="fr-FR" sz="800" b="0" u="none" strike="noStrike" dirty="0">
                  <a:solidFill>
                    <a:srgbClr val="000000"/>
                  </a:solidFill>
                  <a:effectLst/>
                  <a:uFillTx/>
                  <a:latin typeface="Arial"/>
                </a:rPr>
                <a:t> 25, 270–287 (2023) </a:t>
              </a:r>
            </a:p>
          </p:txBody>
        </p:sp>
      </p:grpSp>
      <p:sp>
        <p:nvSpPr>
          <p:cNvPr id="290" name="ZoneTexte 289"/>
          <p:cNvSpPr txBox="1"/>
          <p:nvPr/>
        </p:nvSpPr>
        <p:spPr>
          <a:xfrm>
            <a:off x="7891560" y="3060000"/>
            <a:ext cx="675360" cy="23220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[2.]</a:t>
            </a:r>
          </a:p>
        </p:txBody>
      </p:sp>
      <p:sp>
        <p:nvSpPr>
          <p:cNvPr id="291" name="ZoneTexte 290"/>
          <p:cNvSpPr txBox="1"/>
          <p:nvPr/>
        </p:nvSpPr>
        <p:spPr>
          <a:xfrm>
            <a:off x="11243160" y="6300720"/>
            <a:ext cx="913680" cy="3366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fld id="{6BA63F8B-B7F5-4501-8893-299B4E42C091}" type="slidenum">
              <a:rPr lang="fr-FR" sz="105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13</a:t>
            </a:fld>
            <a:endParaRPr lang="fr-FR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ZoneTexte 19"/>
          <p:cNvSpPr/>
          <p:nvPr/>
        </p:nvSpPr>
        <p:spPr>
          <a:xfrm>
            <a:off x="5040360" y="324720"/>
            <a:ext cx="144000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fr-FR" sz="2000" b="1" u="sng" strike="noStrike">
                <a:solidFill>
                  <a:schemeClr val="dk1"/>
                </a:solidFill>
                <a:effectLst/>
                <a:uFillTx/>
                <a:latin typeface="DejaVu Math TeX Gyre"/>
              </a:rPr>
              <a:t>Celltypist</a:t>
            </a:r>
            <a:endParaRPr lang="fr-FR" sz="2000" b="1" u="sng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pic>
        <p:nvPicPr>
          <p:cNvPr id="293" name="Image 292"/>
          <p:cNvPicPr/>
          <p:nvPr/>
        </p:nvPicPr>
        <p:blipFill>
          <a:blip r:embed="rId2"/>
          <a:srcRect r="12339"/>
          <a:stretch/>
        </p:blipFill>
        <p:spPr>
          <a:xfrm>
            <a:off x="2679840" y="2647800"/>
            <a:ext cx="6140520" cy="3989880"/>
          </a:xfrm>
          <a:prstGeom prst="rect">
            <a:avLst/>
          </a:prstGeom>
          <a:noFill/>
          <a:ln w="18000">
            <a:noFill/>
          </a:ln>
        </p:spPr>
      </p:pic>
      <p:pic>
        <p:nvPicPr>
          <p:cNvPr id="294" name="Image 293"/>
          <p:cNvPicPr/>
          <p:nvPr/>
        </p:nvPicPr>
        <p:blipFill>
          <a:blip r:embed="rId3"/>
          <a:stretch/>
        </p:blipFill>
        <p:spPr>
          <a:xfrm>
            <a:off x="682200" y="788760"/>
            <a:ext cx="8858520" cy="137124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295" name="Flèche : bas 294"/>
          <p:cNvSpPr/>
          <p:nvPr/>
        </p:nvSpPr>
        <p:spPr>
          <a:xfrm>
            <a:off x="6120360" y="1980000"/>
            <a:ext cx="360000" cy="540000"/>
          </a:xfrm>
          <a:prstGeom prst="downArrow">
            <a:avLst>
              <a:gd name="adj1" fmla="val 50000"/>
              <a:gd name="adj2" fmla="val 37500"/>
            </a:avLst>
          </a:prstGeom>
          <a:solidFill>
            <a:srgbClr val="000000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700" b="0" u="none" strike="noStrike">
              <a:solidFill>
                <a:srgbClr val="FFFFFF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296" name="Rectangle 295"/>
          <p:cNvSpPr/>
          <p:nvPr/>
        </p:nvSpPr>
        <p:spPr>
          <a:xfrm>
            <a:off x="4572360" y="2647800"/>
            <a:ext cx="1440000" cy="4012200"/>
          </a:xfrm>
          <a:prstGeom prst="rect">
            <a:avLst/>
          </a:prstGeom>
          <a:noFill/>
          <a:ln w="18000">
            <a:solidFill>
              <a:srgbClr val="FF383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54000" rIns="99000" bIns="54000" anchor="ctr">
            <a:noAutofit/>
          </a:bodyPr>
          <a:lstStyle/>
          <a:p>
            <a:pPr algn="ctr"/>
            <a:endParaRPr lang="fr-FR" sz="700" b="0" u="none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7452360" y="2647800"/>
            <a:ext cx="1368000" cy="4012200"/>
          </a:xfrm>
          <a:prstGeom prst="rect">
            <a:avLst/>
          </a:prstGeom>
          <a:noFill/>
          <a:ln w="18000">
            <a:solidFill>
              <a:srgbClr val="FF383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54000" rIns="99000" bIns="54000" anchor="ctr">
            <a:noAutofit/>
          </a:bodyPr>
          <a:lstStyle/>
          <a:p>
            <a:pPr algn="ctr"/>
            <a:endParaRPr lang="fr-FR" sz="700" b="0" u="none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298" name="ZoneTexte 297"/>
          <p:cNvSpPr txBox="1"/>
          <p:nvPr/>
        </p:nvSpPr>
        <p:spPr>
          <a:xfrm>
            <a:off x="11243160" y="6300720"/>
            <a:ext cx="913680" cy="3366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fld id="{A1BAF9D9-75C2-413E-8024-1C239034E01E}" type="slidenum">
              <a:rPr lang="fr-FR" sz="105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14</a:t>
            </a:fld>
            <a:endParaRPr lang="fr-FR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Rectangle 298"/>
          <p:cNvSpPr/>
          <p:nvPr/>
        </p:nvSpPr>
        <p:spPr>
          <a:xfrm>
            <a:off x="180000" y="2520000"/>
            <a:ext cx="3420360" cy="3420000"/>
          </a:xfrm>
          <a:prstGeom prst="rect">
            <a:avLst/>
          </a:prstGeom>
          <a:solidFill>
            <a:srgbClr val="FFB66C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100" b="0" u="none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300" name="ZoneTexte 20"/>
          <p:cNvSpPr/>
          <p:nvPr/>
        </p:nvSpPr>
        <p:spPr>
          <a:xfrm>
            <a:off x="4320360" y="324720"/>
            <a:ext cx="396036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fr-FR" sz="2000" b="1" u="sng" strike="noStrike">
                <a:solidFill>
                  <a:schemeClr val="dk1"/>
                </a:solidFill>
                <a:effectLst/>
                <a:uFillTx/>
                <a:latin typeface="DejaVu Math TeX Gyre"/>
              </a:rPr>
              <a:t>SCANVI and scVI labelling</a:t>
            </a:r>
            <a:endParaRPr lang="fr-FR" sz="2000" b="1" u="sng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pic>
        <p:nvPicPr>
          <p:cNvPr id="301" name="Image 300"/>
          <p:cNvPicPr/>
          <p:nvPr/>
        </p:nvPicPr>
        <p:blipFill>
          <a:blip r:embed="rId2"/>
          <a:stretch/>
        </p:blipFill>
        <p:spPr>
          <a:xfrm>
            <a:off x="720000" y="3137040"/>
            <a:ext cx="2340360" cy="244296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302" name="ZoneTexte 301"/>
          <p:cNvSpPr txBox="1"/>
          <p:nvPr/>
        </p:nvSpPr>
        <p:spPr>
          <a:xfrm>
            <a:off x="1260000" y="5543280"/>
            <a:ext cx="1534680" cy="21672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r>
              <a:rPr lang="fr-FR" sz="1000" b="0" u="sng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Raw data gene count</a:t>
            </a:r>
            <a:endParaRPr lang="fr-FR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3" name="ZoneTexte 302"/>
          <p:cNvSpPr txBox="1"/>
          <p:nvPr/>
        </p:nvSpPr>
        <p:spPr>
          <a:xfrm>
            <a:off x="180000" y="2700000"/>
            <a:ext cx="3240360" cy="51048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11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Query preprocessing </a:t>
            </a:r>
            <a:endParaRPr lang="fr-F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/>
            <a:r>
              <a:rPr lang="fr-FR" sz="11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(only the raw data from the healthy cells)</a:t>
            </a:r>
            <a:endParaRPr lang="fr-F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4" name="Connecteur droit 303"/>
          <p:cNvSpPr/>
          <p:nvPr/>
        </p:nvSpPr>
        <p:spPr>
          <a:xfrm>
            <a:off x="3600000" y="4320000"/>
            <a:ext cx="4680360" cy="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pPr algn="ctr"/>
            <a:endParaRPr lang="fr-FR" sz="700" b="0" u="none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305" name="Connecteur droit 304"/>
          <p:cNvSpPr/>
          <p:nvPr/>
        </p:nvSpPr>
        <p:spPr>
          <a:xfrm flipV="1">
            <a:off x="7380360" y="3600000"/>
            <a:ext cx="0" cy="72000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54000" rIns="99000" bIns="54000" anchor="ctr">
            <a:noAutofit/>
          </a:bodyPr>
          <a:lstStyle/>
          <a:p>
            <a:pPr algn="ctr"/>
            <a:endParaRPr lang="fr-FR" sz="700" b="0" u="none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pic>
        <p:nvPicPr>
          <p:cNvPr id="306" name="Image 305"/>
          <p:cNvPicPr/>
          <p:nvPr/>
        </p:nvPicPr>
        <p:blipFill>
          <a:blip r:embed="rId3"/>
          <a:srcRect l="44959"/>
          <a:stretch/>
        </p:blipFill>
        <p:spPr>
          <a:xfrm>
            <a:off x="8280720" y="2340000"/>
            <a:ext cx="3010320" cy="3780000"/>
          </a:xfrm>
          <a:prstGeom prst="rect">
            <a:avLst/>
          </a:prstGeom>
          <a:noFill/>
          <a:ln w="18000">
            <a:solidFill>
              <a:srgbClr val="000000"/>
            </a:solidFill>
            <a:round/>
          </a:ln>
        </p:spPr>
      </p:pic>
      <p:sp>
        <p:nvSpPr>
          <p:cNvPr id="307" name="ZoneTexte 306"/>
          <p:cNvSpPr txBox="1"/>
          <p:nvPr/>
        </p:nvSpPr>
        <p:spPr>
          <a:xfrm>
            <a:off x="4140360" y="4103280"/>
            <a:ext cx="1440000" cy="21672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1000" b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Training the model</a:t>
            </a:r>
            <a:endParaRPr lang="fr-FR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8" name="Rectangle 307"/>
          <p:cNvSpPr/>
          <p:nvPr/>
        </p:nvSpPr>
        <p:spPr>
          <a:xfrm>
            <a:off x="5400360" y="5400000"/>
            <a:ext cx="1620000" cy="540000"/>
          </a:xfrm>
          <a:prstGeom prst="rect">
            <a:avLst/>
          </a:prstGeom>
          <a:solidFill>
            <a:srgbClr val="FFB66C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1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Preprocessed data</a:t>
            </a:r>
          </a:p>
        </p:txBody>
      </p:sp>
      <p:sp>
        <p:nvSpPr>
          <p:cNvPr id="309" name="Connecteur droit 308"/>
          <p:cNvSpPr/>
          <p:nvPr/>
        </p:nvSpPr>
        <p:spPr>
          <a:xfrm flipV="1">
            <a:off x="6300360" y="4320000"/>
            <a:ext cx="0" cy="108000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700" b="0" u="none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310" name="Rectangle 309"/>
          <p:cNvSpPr/>
          <p:nvPr/>
        </p:nvSpPr>
        <p:spPr>
          <a:xfrm>
            <a:off x="3960000" y="4680000"/>
            <a:ext cx="1620000" cy="540000"/>
          </a:xfrm>
          <a:prstGeom prst="rect">
            <a:avLst/>
          </a:prstGeom>
          <a:solidFill>
            <a:srgbClr val="3FAF46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3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vae model</a:t>
            </a:r>
          </a:p>
        </p:txBody>
      </p:sp>
      <p:sp>
        <p:nvSpPr>
          <p:cNvPr id="311" name="Rectangle 310"/>
          <p:cNvSpPr/>
          <p:nvPr/>
        </p:nvSpPr>
        <p:spPr>
          <a:xfrm>
            <a:off x="5580360" y="3780000"/>
            <a:ext cx="1440000" cy="360000"/>
          </a:xfrm>
          <a:prstGeom prst="rect">
            <a:avLst/>
          </a:prstGeom>
          <a:solidFill>
            <a:srgbClr val="3FAF46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3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lvea model</a:t>
            </a:r>
          </a:p>
        </p:txBody>
      </p:sp>
      <p:sp>
        <p:nvSpPr>
          <p:cNvPr id="312" name="Connecteur droit 311"/>
          <p:cNvSpPr/>
          <p:nvPr/>
        </p:nvSpPr>
        <p:spPr>
          <a:xfrm flipV="1">
            <a:off x="4860360" y="4320000"/>
            <a:ext cx="0" cy="36000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700" b="0" u="none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313" name="Connecteur droit 312"/>
          <p:cNvSpPr/>
          <p:nvPr/>
        </p:nvSpPr>
        <p:spPr>
          <a:xfrm>
            <a:off x="6300360" y="4140000"/>
            <a:ext cx="0" cy="18000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700" b="0" u="none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pic>
        <p:nvPicPr>
          <p:cNvPr id="314" name="Image 313"/>
          <p:cNvPicPr/>
          <p:nvPr/>
        </p:nvPicPr>
        <p:blipFill>
          <a:blip r:embed="rId4"/>
          <a:stretch/>
        </p:blipFill>
        <p:spPr>
          <a:xfrm>
            <a:off x="4680360" y="1124640"/>
            <a:ext cx="3290400" cy="2475360"/>
          </a:xfrm>
          <a:prstGeom prst="rect">
            <a:avLst/>
          </a:prstGeom>
          <a:noFill/>
          <a:ln w="18000">
            <a:solidFill>
              <a:srgbClr val="000000"/>
            </a:solidFill>
            <a:round/>
          </a:ln>
        </p:spPr>
      </p:pic>
      <p:sp>
        <p:nvSpPr>
          <p:cNvPr id="315" name="ZoneTexte 314"/>
          <p:cNvSpPr txBox="1"/>
          <p:nvPr/>
        </p:nvSpPr>
        <p:spPr>
          <a:xfrm>
            <a:off x="11243160" y="6300720"/>
            <a:ext cx="913680" cy="3366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fld id="{D6C768BD-C191-419F-894E-AA69E6EA77BD}" type="slidenum">
              <a:rPr lang="fr-FR" sz="105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15</a:t>
            </a:fld>
            <a:endParaRPr lang="fr-FR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ZoneTexte 1"/>
          <p:cNvSpPr/>
          <p:nvPr/>
        </p:nvSpPr>
        <p:spPr>
          <a:xfrm>
            <a:off x="4238895" y="332281"/>
            <a:ext cx="469692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fr-FR" sz="2000" b="1" u="sng" strike="noStrike" dirty="0" err="1">
                <a:solidFill>
                  <a:schemeClr val="dk1"/>
                </a:solidFill>
                <a:effectLst/>
                <a:uFillTx/>
                <a:latin typeface="DejaVu Math TeX Gyre"/>
              </a:rPr>
              <a:t>Processing</a:t>
            </a:r>
            <a:r>
              <a:rPr lang="fr-FR" sz="2000" b="1" u="sng" strike="noStrike" dirty="0">
                <a:solidFill>
                  <a:schemeClr val="dk1"/>
                </a:solidFill>
                <a:effectLst/>
                <a:uFillTx/>
                <a:latin typeface="DejaVu Math TeX Gyre"/>
              </a:rPr>
              <a:t> of the </a:t>
            </a:r>
            <a:r>
              <a:rPr lang="fr-FR" sz="2000" b="1" u="sng" strike="noStrike" dirty="0" err="1">
                <a:solidFill>
                  <a:schemeClr val="dk1"/>
                </a:solidFill>
                <a:effectLst/>
                <a:uFillTx/>
                <a:latin typeface="DejaVu Math TeX Gyre"/>
              </a:rPr>
              <a:t>scRNA</a:t>
            </a:r>
            <a:r>
              <a:rPr lang="fr-FR" sz="2000" b="1" u="sng" strike="noStrike" dirty="0">
                <a:solidFill>
                  <a:schemeClr val="dk1"/>
                </a:solidFill>
                <a:effectLst/>
                <a:uFillTx/>
                <a:latin typeface="DejaVu Math TeX Gyre"/>
              </a:rPr>
              <a:t> data</a:t>
            </a:r>
            <a:endParaRPr lang="fr-FR" sz="2000" b="1" u="sng" strike="noStrike" dirty="0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317" name="Rectangle 316"/>
          <p:cNvSpPr/>
          <p:nvPr/>
        </p:nvSpPr>
        <p:spPr>
          <a:xfrm>
            <a:off x="1260000" y="2880000"/>
            <a:ext cx="1620000" cy="540000"/>
          </a:xfrm>
          <a:prstGeom prst="rect">
            <a:avLst/>
          </a:prstGeom>
          <a:solidFill>
            <a:srgbClr val="FFB66C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1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Preprocessed data</a:t>
            </a:r>
          </a:p>
        </p:txBody>
      </p:sp>
      <p:sp>
        <p:nvSpPr>
          <p:cNvPr id="318" name="Connecteur droit 317"/>
          <p:cNvSpPr/>
          <p:nvPr/>
        </p:nvSpPr>
        <p:spPr>
          <a:xfrm>
            <a:off x="2880000" y="3060000"/>
            <a:ext cx="2160360" cy="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9" name="Connecteur droit 318"/>
          <p:cNvSpPr/>
          <p:nvPr/>
        </p:nvSpPr>
        <p:spPr>
          <a:xfrm>
            <a:off x="0" y="3060000"/>
            <a:ext cx="1260000" cy="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0" name="Rectangle 319"/>
          <p:cNvSpPr/>
          <p:nvPr/>
        </p:nvSpPr>
        <p:spPr>
          <a:xfrm>
            <a:off x="2700000" y="1440000"/>
            <a:ext cx="1620000" cy="540000"/>
          </a:xfrm>
          <a:prstGeom prst="rect">
            <a:avLst/>
          </a:prstGeom>
          <a:solidFill>
            <a:srgbClr val="3FAF46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3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Celltypist</a:t>
            </a:r>
          </a:p>
        </p:txBody>
      </p:sp>
      <p:sp>
        <p:nvSpPr>
          <p:cNvPr id="321" name="Connecteur droit 320"/>
          <p:cNvSpPr/>
          <p:nvPr/>
        </p:nvSpPr>
        <p:spPr>
          <a:xfrm>
            <a:off x="3420000" y="1980000"/>
            <a:ext cx="0" cy="108000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2" name="ZoneTexte 321"/>
          <p:cNvSpPr txBox="1"/>
          <p:nvPr/>
        </p:nvSpPr>
        <p:spPr>
          <a:xfrm>
            <a:off x="3412440" y="2340000"/>
            <a:ext cx="1063409" cy="460211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r>
              <a:rPr lang="fr-FR" sz="800" b="1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Prediction</a:t>
            </a:r>
            <a:r>
              <a:rPr lang="fr-FR" sz="800" b="1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 </a:t>
            </a:r>
            <a:r>
              <a:rPr lang="fr-FR" sz="800" b="1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using</a:t>
            </a:r>
            <a:r>
              <a:rPr lang="fr-FR" sz="800" b="1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 :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lang="fr-FR" sz="800" b="1" u="none" strike="noStrike" dirty="0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- </a:t>
            </a:r>
            <a:r>
              <a:rPr lang="fr-FR" sz="800" b="1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Human_Lung_Atlas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lang="fr-FR" sz="800" b="1" u="none" strike="noStrike" dirty="0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- </a:t>
            </a:r>
            <a:r>
              <a:rPr lang="fr-FR" sz="800" b="1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Cells_Lung_Airway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3" name="Rectangle 322"/>
          <p:cNvSpPr/>
          <p:nvPr/>
        </p:nvSpPr>
        <p:spPr>
          <a:xfrm>
            <a:off x="3240000" y="5580000"/>
            <a:ext cx="1620000" cy="540000"/>
          </a:xfrm>
          <a:prstGeom prst="rect">
            <a:avLst/>
          </a:prstGeom>
          <a:solidFill>
            <a:srgbClr val="FFB66C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1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Query</a:t>
            </a:r>
          </a:p>
        </p:txBody>
      </p:sp>
      <p:sp>
        <p:nvSpPr>
          <p:cNvPr id="324" name="Connecteur droit 323"/>
          <p:cNvSpPr/>
          <p:nvPr/>
        </p:nvSpPr>
        <p:spPr>
          <a:xfrm flipV="1">
            <a:off x="3960000" y="5040000"/>
            <a:ext cx="0" cy="54000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5" name="Rectangle 324"/>
          <p:cNvSpPr/>
          <p:nvPr/>
        </p:nvSpPr>
        <p:spPr>
          <a:xfrm>
            <a:off x="3199320" y="4500000"/>
            <a:ext cx="1620000" cy="540000"/>
          </a:xfrm>
          <a:prstGeom prst="rect">
            <a:avLst/>
          </a:prstGeom>
          <a:solidFill>
            <a:srgbClr val="FFB66C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1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Raw Query of healthy cells</a:t>
            </a:r>
          </a:p>
        </p:txBody>
      </p:sp>
      <p:sp>
        <p:nvSpPr>
          <p:cNvPr id="326" name="ZoneTexte 325"/>
          <p:cNvSpPr txBox="1"/>
          <p:nvPr/>
        </p:nvSpPr>
        <p:spPr>
          <a:xfrm>
            <a:off x="5129356" y="4681080"/>
            <a:ext cx="1040967" cy="21399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r>
              <a:rPr lang="fr-FR" sz="800" b="1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~1.3 millions of </a:t>
            </a:r>
            <a:r>
              <a:rPr lang="fr-FR" sz="800" b="1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cells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7" name="Rectangle 326"/>
          <p:cNvSpPr/>
          <p:nvPr/>
        </p:nvSpPr>
        <p:spPr>
          <a:xfrm>
            <a:off x="4860360" y="3600000"/>
            <a:ext cx="1620000" cy="540000"/>
          </a:xfrm>
          <a:prstGeom prst="rect">
            <a:avLst/>
          </a:prstGeom>
          <a:solidFill>
            <a:srgbClr val="3FAF46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3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ScVI label transfering</a:t>
            </a:r>
          </a:p>
        </p:txBody>
      </p:sp>
      <p:sp>
        <p:nvSpPr>
          <p:cNvPr id="328" name="Connecteur droit 327"/>
          <p:cNvSpPr/>
          <p:nvPr/>
        </p:nvSpPr>
        <p:spPr>
          <a:xfrm flipV="1">
            <a:off x="3960000" y="3060000"/>
            <a:ext cx="0" cy="144000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9" name="Connecteur droit 328"/>
          <p:cNvSpPr/>
          <p:nvPr/>
        </p:nvSpPr>
        <p:spPr>
          <a:xfrm flipH="1">
            <a:off x="3960000" y="3780000"/>
            <a:ext cx="900000" cy="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0" name="ZoneTexte 329"/>
          <p:cNvSpPr txBox="1"/>
          <p:nvPr/>
        </p:nvSpPr>
        <p:spPr>
          <a:xfrm>
            <a:off x="4999680" y="5761440"/>
            <a:ext cx="1396080" cy="20484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r>
              <a:rPr lang="fr-FR" sz="900" b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~2.1 millions of cells</a:t>
            </a:r>
            <a:endParaRPr lang="fr-FR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1" name="ZoneTexte 330"/>
          <p:cNvSpPr txBox="1"/>
          <p:nvPr/>
        </p:nvSpPr>
        <p:spPr>
          <a:xfrm>
            <a:off x="3960000" y="5223960"/>
            <a:ext cx="2214720" cy="20484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r>
              <a:rPr lang="fr-FR" sz="900" b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Keep only raw data of healthy cells</a:t>
            </a:r>
            <a:endParaRPr lang="fr-FR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2" name="ZoneTexte 331"/>
          <p:cNvSpPr txBox="1"/>
          <p:nvPr/>
        </p:nvSpPr>
        <p:spPr>
          <a:xfrm>
            <a:off x="3890880" y="3952440"/>
            <a:ext cx="1108800" cy="43380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900" b="1" u="none" strike="noStrike" dirty="0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Labels transfert </a:t>
            </a:r>
            <a:r>
              <a:rPr lang="fr-FR" sz="900" b="1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from</a:t>
            </a:r>
            <a:r>
              <a:rPr lang="fr-FR" sz="900" b="1" u="none" strike="noStrike" dirty="0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 </a:t>
            </a:r>
            <a:r>
              <a:rPr lang="fr-FR" sz="900" b="1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query</a:t>
            </a:r>
            <a:r>
              <a:rPr lang="fr-FR" sz="900" b="1" u="none" strike="noStrike" dirty="0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 to </a:t>
            </a:r>
            <a:r>
              <a:rPr lang="fr-FR" sz="900" b="1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adata</a:t>
            </a:r>
            <a:endParaRPr lang="fr-FR" sz="9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3" name="Rectangle 332"/>
          <p:cNvSpPr/>
          <p:nvPr/>
        </p:nvSpPr>
        <p:spPr>
          <a:xfrm>
            <a:off x="5040360" y="2880000"/>
            <a:ext cx="1620000" cy="540000"/>
          </a:xfrm>
          <a:prstGeom prst="rect">
            <a:avLst/>
          </a:prstGeom>
          <a:solidFill>
            <a:srgbClr val="FFB66C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1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 Data &amp; predictions</a:t>
            </a:r>
          </a:p>
        </p:txBody>
      </p:sp>
      <p:sp>
        <p:nvSpPr>
          <p:cNvPr id="334" name="Connecteur droit 333"/>
          <p:cNvSpPr/>
          <p:nvPr/>
        </p:nvSpPr>
        <p:spPr>
          <a:xfrm>
            <a:off x="8640720" y="4320000"/>
            <a:ext cx="900000" cy="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5" name="Rectangle 334"/>
          <p:cNvSpPr/>
          <p:nvPr/>
        </p:nvSpPr>
        <p:spPr>
          <a:xfrm>
            <a:off x="8460720" y="5220000"/>
            <a:ext cx="1440000" cy="540000"/>
          </a:xfrm>
          <a:prstGeom prst="rect">
            <a:avLst/>
          </a:prstGeom>
          <a:solidFill>
            <a:srgbClr val="3FAF46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3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Integration using scVI</a:t>
            </a:r>
          </a:p>
        </p:txBody>
      </p:sp>
      <p:sp>
        <p:nvSpPr>
          <p:cNvPr id="336" name="Connecteur droit 335"/>
          <p:cNvSpPr/>
          <p:nvPr/>
        </p:nvSpPr>
        <p:spPr>
          <a:xfrm>
            <a:off x="7740360" y="3060000"/>
            <a:ext cx="0" cy="108000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7" name="Rectangle 336"/>
          <p:cNvSpPr/>
          <p:nvPr/>
        </p:nvSpPr>
        <p:spPr>
          <a:xfrm>
            <a:off x="9540720" y="4140000"/>
            <a:ext cx="1620000" cy="540000"/>
          </a:xfrm>
          <a:prstGeom prst="rect">
            <a:avLst/>
          </a:prstGeom>
          <a:solidFill>
            <a:srgbClr val="FFB66C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1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Integrated data</a:t>
            </a:r>
          </a:p>
        </p:txBody>
      </p:sp>
      <p:sp>
        <p:nvSpPr>
          <p:cNvPr id="338" name="ZoneTexte 337"/>
          <p:cNvSpPr txBox="1"/>
          <p:nvPr/>
        </p:nvSpPr>
        <p:spPr>
          <a:xfrm>
            <a:off x="11311920" y="4140000"/>
            <a:ext cx="1108800" cy="20484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900" b="1" i="1" u="sng" strike="noStrike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Annotation</a:t>
            </a:r>
            <a:endParaRPr lang="fr-FR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9" name="Rectangle 338"/>
          <p:cNvSpPr/>
          <p:nvPr/>
        </p:nvSpPr>
        <p:spPr>
          <a:xfrm>
            <a:off x="1620000" y="3600000"/>
            <a:ext cx="1620000" cy="540000"/>
          </a:xfrm>
          <a:prstGeom prst="rect">
            <a:avLst/>
          </a:prstGeom>
          <a:solidFill>
            <a:srgbClr val="FFB66C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1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Preprocessed data</a:t>
            </a:r>
          </a:p>
        </p:txBody>
      </p:sp>
      <p:sp>
        <p:nvSpPr>
          <p:cNvPr id="340" name="Connecteur droit 339"/>
          <p:cNvSpPr/>
          <p:nvPr/>
        </p:nvSpPr>
        <p:spPr>
          <a:xfrm>
            <a:off x="3240000" y="3780000"/>
            <a:ext cx="720000" cy="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1" name="Flèche : bas 340"/>
          <p:cNvSpPr/>
          <p:nvPr/>
        </p:nvSpPr>
        <p:spPr>
          <a:xfrm>
            <a:off x="5748405" y="2508176"/>
            <a:ext cx="180000" cy="360000"/>
          </a:xfrm>
          <a:prstGeom prst="downArrow">
            <a:avLst>
              <a:gd name="adj1" fmla="val 31737"/>
              <a:gd name="adj2" fmla="val 84715"/>
            </a:avLst>
          </a:prstGeom>
          <a:solidFill>
            <a:srgbClr val="FF0000"/>
          </a:solidFill>
          <a:ln w="18000">
            <a:solidFill>
              <a:srgbClr val="FF383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800" b="0" u="none" strike="noStrike">
              <a:solidFill>
                <a:srgbClr val="FFFFFF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342" name="ZoneTexte 341"/>
          <p:cNvSpPr txBox="1"/>
          <p:nvPr/>
        </p:nvSpPr>
        <p:spPr>
          <a:xfrm>
            <a:off x="4324320" y="5877720"/>
            <a:ext cx="675360" cy="23220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10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[1.]</a:t>
            </a:r>
          </a:p>
        </p:txBody>
      </p:sp>
      <p:sp>
        <p:nvSpPr>
          <p:cNvPr id="343" name="Connecteur droit 342"/>
          <p:cNvSpPr/>
          <p:nvPr/>
        </p:nvSpPr>
        <p:spPr>
          <a:xfrm flipV="1">
            <a:off x="7740360" y="1980000"/>
            <a:ext cx="0" cy="108000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4" name="Rectangle 343"/>
          <p:cNvSpPr/>
          <p:nvPr/>
        </p:nvSpPr>
        <p:spPr>
          <a:xfrm>
            <a:off x="6840360" y="1440000"/>
            <a:ext cx="1620000" cy="540000"/>
          </a:xfrm>
          <a:prstGeom prst="rect">
            <a:avLst/>
          </a:prstGeom>
          <a:solidFill>
            <a:srgbClr val="FFB66C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1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 Data X_test</a:t>
            </a:r>
          </a:p>
        </p:txBody>
      </p:sp>
      <p:sp>
        <p:nvSpPr>
          <p:cNvPr id="345" name="Rectangle 344"/>
          <p:cNvSpPr/>
          <p:nvPr/>
        </p:nvSpPr>
        <p:spPr>
          <a:xfrm>
            <a:off x="7020360" y="4140000"/>
            <a:ext cx="1620000" cy="540000"/>
          </a:xfrm>
          <a:prstGeom prst="rect">
            <a:avLst/>
          </a:prstGeom>
          <a:solidFill>
            <a:srgbClr val="FFB66C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1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 Data with X_train &amp; predictions</a:t>
            </a:r>
          </a:p>
        </p:txBody>
      </p:sp>
      <p:sp>
        <p:nvSpPr>
          <p:cNvPr id="346" name="Connecteur droit 345"/>
          <p:cNvSpPr/>
          <p:nvPr/>
        </p:nvSpPr>
        <p:spPr>
          <a:xfrm>
            <a:off x="6660360" y="3060000"/>
            <a:ext cx="1080000" cy="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7" name="Connecteur droit 346"/>
          <p:cNvSpPr/>
          <p:nvPr/>
        </p:nvSpPr>
        <p:spPr>
          <a:xfrm>
            <a:off x="8460720" y="1620000"/>
            <a:ext cx="3732480" cy="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8" name="Connecteur droit 347"/>
          <p:cNvSpPr/>
          <p:nvPr/>
        </p:nvSpPr>
        <p:spPr>
          <a:xfrm>
            <a:off x="11160720" y="4320000"/>
            <a:ext cx="1032120" cy="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9" name="Connecteur droit 348"/>
          <p:cNvSpPr/>
          <p:nvPr/>
        </p:nvSpPr>
        <p:spPr>
          <a:xfrm flipV="1">
            <a:off x="9000720" y="4320000"/>
            <a:ext cx="0" cy="90000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0" name="ZoneTexte 349"/>
          <p:cNvSpPr txBox="1"/>
          <p:nvPr/>
        </p:nvSpPr>
        <p:spPr>
          <a:xfrm>
            <a:off x="8000345" y="2883960"/>
            <a:ext cx="1565149" cy="229378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r>
              <a:rPr lang="fr-FR" sz="900" b="1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Separation</a:t>
            </a:r>
            <a:r>
              <a:rPr lang="fr-FR" sz="900" b="1" u="none" strike="noStrike" dirty="0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 of X count matrix</a:t>
            </a:r>
            <a:endParaRPr lang="fr-FR" sz="9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351" name="Groupe 350"/>
          <p:cNvGrpSpPr/>
          <p:nvPr/>
        </p:nvGrpSpPr>
        <p:grpSpPr>
          <a:xfrm>
            <a:off x="2075760" y="6408000"/>
            <a:ext cx="9624240" cy="556560"/>
            <a:chOff x="2075760" y="6408000"/>
            <a:chExt cx="9624240" cy="556560"/>
          </a:xfrm>
        </p:grpSpPr>
        <p:sp>
          <p:nvSpPr>
            <p:cNvPr id="352" name="ZoneTexte 351"/>
            <p:cNvSpPr txBox="1"/>
            <p:nvPr/>
          </p:nvSpPr>
          <p:spPr>
            <a:xfrm>
              <a:off x="2423880" y="6408000"/>
              <a:ext cx="6320160" cy="556560"/>
            </a:xfrm>
            <a:prstGeom prst="rect">
              <a:avLst/>
            </a:prstGeom>
            <a:noFill/>
            <a:ln w="18000">
              <a:noFill/>
            </a:ln>
          </p:spPr>
          <p:txBody>
            <a:bodyPr lIns="90000" tIns="45000" rIns="90000" bIns="45000" anchor="t">
              <a:spAutoFit/>
            </a:bodyPr>
            <a:lstStyle/>
            <a:p>
              <a:pPr algn="ctr">
                <a:spcBef>
                  <a:spcPts val="1191"/>
                </a:spcBef>
                <a:spcAft>
                  <a:spcPts val="992"/>
                </a:spcAft>
              </a:pPr>
              <a:r>
                <a:rPr lang="fr-FR" sz="800" b="0" u="none" strike="noStrike">
                  <a:solidFill>
                    <a:srgbClr val="000000"/>
                  </a:solidFill>
                  <a:effectLst/>
                  <a:uFillTx/>
                  <a:latin typeface="Arial"/>
                </a:rPr>
                <a:t>1.Sikkema, L. et al. An integrated cell atlas of the lung in health and disease. Nat Med 29, 1563–1577 (2023). </a:t>
              </a:r>
            </a:p>
          </p:txBody>
        </p:sp>
        <p:sp>
          <p:nvSpPr>
            <p:cNvPr id="353" name="ZoneTexte 352"/>
            <p:cNvSpPr txBox="1"/>
            <p:nvPr/>
          </p:nvSpPr>
          <p:spPr>
            <a:xfrm>
              <a:off x="2075760" y="6546240"/>
              <a:ext cx="9624240" cy="232560"/>
            </a:xfrm>
            <a:prstGeom prst="rect">
              <a:avLst/>
            </a:prstGeom>
            <a:noFill/>
            <a:ln w="18000">
              <a:noFill/>
            </a:ln>
          </p:spPr>
          <p:txBody>
            <a:bodyPr lIns="90000" tIns="45000" rIns="90000" bIns="45000" anchor="t">
              <a:spAutoFit/>
            </a:bodyPr>
            <a:lstStyle/>
            <a:p>
              <a:pPr algn="ctr">
                <a:spcBef>
                  <a:spcPts val="1191"/>
                </a:spcBef>
                <a:spcAft>
                  <a:spcPts val="992"/>
                </a:spcAft>
              </a:pPr>
              <a:r>
                <a:rPr lang="fr-FR" sz="800" b="0" u="none" strike="noStrike" dirty="0">
                  <a:solidFill>
                    <a:srgbClr val="000000"/>
                  </a:solidFill>
                  <a:effectLst/>
                  <a:uFillTx/>
                  <a:latin typeface="Arial"/>
                </a:rPr>
                <a:t>2.Neufeld, A., Gao, L. L., Popp, J., Battle, A. &amp; Witten, D. </a:t>
              </a:r>
              <a:r>
                <a:rPr lang="fr-FR" sz="800" b="0" u="none" strike="noStrike" dirty="0" err="1">
                  <a:solidFill>
                    <a:srgbClr val="000000"/>
                  </a:solidFill>
                  <a:effectLst/>
                  <a:uFillTx/>
                  <a:latin typeface="Arial"/>
                </a:rPr>
                <a:t>Inference</a:t>
              </a:r>
              <a:r>
                <a:rPr lang="fr-FR" sz="800" b="0" u="none" strike="noStrike" dirty="0">
                  <a:solidFill>
                    <a:srgbClr val="000000"/>
                  </a:solidFill>
                  <a:effectLst/>
                  <a:uFillTx/>
                  <a:latin typeface="Arial"/>
                </a:rPr>
                <a:t> </a:t>
              </a:r>
              <a:r>
                <a:rPr lang="fr-FR" sz="800" b="0" u="none" strike="noStrike" dirty="0" err="1">
                  <a:solidFill>
                    <a:srgbClr val="000000"/>
                  </a:solidFill>
                  <a:effectLst/>
                  <a:uFillTx/>
                  <a:latin typeface="Arial"/>
                </a:rPr>
                <a:t>after</a:t>
              </a:r>
              <a:r>
                <a:rPr lang="fr-FR" sz="800" b="0" u="none" strike="noStrike" dirty="0">
                  <a:solidFill>
                    <a:srgbClr val="000000"/>
                  </a:solidFill>
                  <a:effectLst/>
                  <a:uFillTx/>
                  <a:latin typeface="Arial"/>
                </a:rPr>
                <a:t> latent variable estimation for single-</a:t>
              </a:r>
              <a:r>
                <a:rPr lang="fr-FR" sz="800" b="0" u="none" strike="noStrike" dirty="0" err="1">
                  <a:solidFill>
                    <a:srgbClr val="000000"/>
                  </a:solidFill>
                  <a:effectLst/>
                  <a:uFillTx/>
                  <a:latin typeface="Arial"/>
                </a:rPr>
                <a:t>cell</a:t>
              </a:r>
              <a:r>
                <a:rPr lang="fr-FR" sz="800" b="0" u="none" strike="noStrike" dirty="0">
                  <a:solidFill>
                    <a:srgbClr val="000000"/>
                  </a:solidFill>
                  <a:effectLst/>
                  <a:uFillTx/>
                  <a:latin typeface="Arial"/>
                </a:rPr>
                <a:t> RNA </a:t>
              </a:r>
              <a:r>
                <a:rPr lang="fr-FR" sz="800" b="0" u="none" strike="noStrike" dirty="0" err="1">
                  <a:solidFill>
                    <a:srgbClr val="000000"/>
                  </a:solidFill>
                  <a:effectLst/>
                  <a:uFillTx/>
                  <a:latin typeface="Arial"/>
                </a:rPr>
                <a:t>sequencing</a:t>
              </a:r>
              <a:r>
                <a:rPr lang="fr-FR" sz="800" b="0" u="none" strike="noStrike" dirty="0">
                  <a:solidFill>
                    <a:srgbClr val="000000"/>
                  </a:solidFill>
                  <a:effectLst/>
                  <a:uFillTx/>
                  <a:latin typeface="Arial"/>
                </a:rPr>
                <a:t> data. </a:t>
              </a:r>
              <a:r>
                <a:rPr lang="fr-FR" sz="800" b="0" u="none" strike="noStrike" dirty="0" err="1">
                  <a:solidFill>
                    <a:srgbClr val="000000"/>
                  </a:solidFill>
                  <a:effectLst/>
                  <a:uFillTx/>
                  <a:latin typeface="Arial"/>
                </a:rPr>
                <a:t>Biostatistics</a:t>
              </a:r>
              <a:r>
                <a:rPr lang="fr-FR" sz="800" b="0" u="none" strike="noStrike" dirty="0">
                  <a:solidFill>
                    <a:srgbClr val="000000"/>
                  </a:solidFill>
                  <a:effectLst/>
                  <a:uFillTx/>
                  <a:latin typeface="Arial"/>
                </a:rPr>
                <a:t> 25, 270–287 (2023) </a:t>
              </a:r>
            </a:p>
          </p:txBody>
        </p:sp>
      </p:grpSp>
      <p:sp>
        <p:nvSpPr>
          <p:cNvPr id="354" name="ZoneTexte 353"/>
          <p:cNvSpPr txBox="1"/>
          <p:nvPr/>
        </p:nvSpPr>
        <p:spPr>
          <a:xfrm>
            <a:off x="7891560" y="3060000"/>
            <a:ext cx="675360" cy="23220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[2.]</a:t>
            </a:r>
          </a:p>
        </p:txBody>
      </p:sp>
      <p:sp>
        <p:nvSpPr>
          <p:cNvPr id="355" name="ZoneTexte 354"/>
          <p:cNvSpPr txBox="1"/>
          <p:nvPr/>
        </p:nvSpPr>
        <p:spPr>
          <a:xfrm>
            <a:off x="11243160" y="6300720"/>
            <a:ext cx="913680" cy="3366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fld id="{729D7FF3-FDF3-4950-B413-15720AFEF64B}" type="slidenum">
              <a:rPr lang="fr-FR" sz="105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16</a:t>
            </a:fld>
            <a:endParaRPr lang="fr-FR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Rectangle 355"/>
          <p:cNvSpPr/>
          <p:nvPr/>
        </p:nvSpPr>
        <p:spPr>
          <a:xfrm>
            <a:off x="180000" y="1260000"/>
            <a:ext cx="3420360" cy="3420000"/>
          </a:xfrm>
          <a:prstGeom prst="rect">
            <a:avLst/>
          </a:prstGeom>
          <a:solidFill>
            <a:srgbClr val="3FAF46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700" b="0" u="none" strike="noStrike">
              <a:solidFill>
                <a:srgbClr val="FFFFFF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357" name="ZoneTexte 21"/>
          <p:cNvSpPr/>
          <p:nvPr/>
        </p:nvSpPr>
        <p:spPr>
          <a:xfrm>
            <a:off x="4320360" y="324720"/>
            <a:ext cx="396036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fr-FR" sz="2000" b="1" u="sng" strike="noStrike">
                <a:solidFill>
                  <a:schemeClr val="dk1"/>
                </a:solidFill>
                <a:effectLst/>
                <a:uFillTx/>
                <a:latin typeface="DejaVu Math TeX Gyre"/>
              </a:rPr>
              <a:t>Integration using scVI</a:t>
            </a:r>
            <a:endParaRPr lang="fr-FR" sz="2000" b="1" u="sng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pic>
        <p:nvPicPr>
          <p:cNvPr id="358" name="Image 357"/>
          <p:cNvPicPr/>
          <p:nvPr/>
        </p:nvPicPr>
        <p:blipFill>
          <a:blip r:embed="rId2"/>
          <a:stretch/>
        </p:blipFill>
        <p:spPr>
          <a:xfrm>
            <a:off x="729000" y="1620000"/>
            <a:ext cx="2331360" cy="296028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359" name="ZoneTexte 358"/>
          <p:cNvSpPr txBox="1"/>
          <p:nvPr/>
        </p:nvSpPr>
        <p:spPr>
          <a:xfrm>
            <a:off x="1080720" y="1389600"/>
            <a:ext cx="1439280" cy="2304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r>
              <a:rPr lang="fr-FR" sz="1100" b="1" u="sng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Hyperparameters</a:t>
            </a:r>
            <a:endParaRPr lang="fr-F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0" name="Connecteur droit 359"/>
          <p:cNvSpPr/>
          <p:nvPr/>
        </p:nvSpPr>
        <p:spPr>
          <a:xfrm>
            <a:off x="3600000" y="2880000"/>
            <a:ext cx="2160360" cy="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1" name="ZoneTexte 360"/>
          <p:cNvSpPr txBox="1"/>
          <p:nvPr/>
        </p:nvSpPr>
        <p:spPr>
          <a:xfrm>
            <a:off x="4140000" y="2340000"/>
            <a:ext cx="1260000" cy="43380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900" b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Selection of the best hyperparameters</a:t>
            </a:r>
            <a:endParaRPr lang="fr-FR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2" name="Rectangle 361"/>
          <p:cNvSpPr/>
          <p:nvPr/>
        </p:nvSpPr>
        <p:spPr>
          <a:xfrm>
            <a:off x="5760360" y="2700000"/>
            <a:ext cx="1440000" cy="540000"/>
          </a:xfrm>
          <a:prstGeom prst="rect">
            <a:avLst/>
          </a:prstGeom>
          <a:solidFill>
            <a:srgbClr val="3FAF46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3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Model post fine tuning</a:t>
            </a:r>
          </a:p>
        </p:txBody>
      </p:sp>
      <p:sp>
        <p:nvSpPr>
          <p:cNvPr id="363" name="ZoneTexte 362"/>
          <p:cNvSpPr txBox="1"/>
          <p:nvPr/>
        </p:nvSpPr>
        <p:spPr>
          <a:xfrm>
            <a:off x="5148359" y="3240000"/>
            <a:ext cx="3202603" cy="198601"/>
          </a:xfrm>
          <a:prstGeom prst="rect">
            <a:avLst/>
          </a:prstGeom>
          <a:noFill/>
          <a:ln w="18000">
            <a:noFill/>
          </a:ln>
        </p:spPr>
        <p:txBody>
          <a:bodyPr wrap="square" lIns="90000" tIns="45000" rIns="90000" bIns="45000" anchor="t">
            <a:spAutoFit/>
          </a:bodyPr>
          <a:lstStyle/>
          <a:p>
            <a:r>
              <a:rPr lang="fr-FR" sz="700" b="0" u="none" strike="noStrike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(n_hidden=128,n_latent=40,n_layers=1, gene_likelihood = 'nb')</a:t>
            </a:r>
            <a:endParaRPr lang="fr-FR" sz="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4" name="Rectangle 363"/>
          <p:cNvSpPr/>
          <p:nvPr/>
        </p:nvSpPr>
        <p:spPr>
          <a:xfrm>
            <a:off x="5940360" y="3780000"/>
            <a:ext cx="4140360" cy="2880000"/>
          </a:xfrm>
          <a:prstGeom prst="rect">
            <a:avLst/>
          </a:prstGeom>
          <a:noFill/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54000" rIns="99000" bIns="54000" anchor="ctr">
            <a:noAutofit/>
          </a:bodyPr>
          <a:lstStyle/>
          <a:p>
            <a:pPr algn="ctr"/>
            <a:endParaRPr lang="fr-FR" sz="700" b="0" u="none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365" name="Rectangle 364"/>
          <p:cNvSpPr/>
          <p:nvPr/>
        </p:nvSpPr>
        <p:spPr>
          <a:xfrm>
            <a:off x="7020360" y="1620000"/>
            <a:ext cx="1620000" cy="540000"/>
          </a:xfrm>
          <a:prstGeom prst="rect">
            <a:avLst/>
          </a:prstGeom>
          <a:solidFill>
            <a:srgbClr val="FFB66C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1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Processed data</a:t>
            </a:r>
          </a:p>
        </p:txBody>
      </p:sp>
      <p:sp>
        <p:nvSpPr>
          <p:cNvPr id="366" name="Connecteur droit 365"/>
          <p:cNvSpPr/>
          <p:nvPr/>
        </p:nvSpPr>
        <p:spPr>
          <a:xfrm>
            <a:off x="7200360" y="2880000"/>
            <a:ext cx="2520360" cy="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pPr algn="ctr"/>
            <a:endParaRPr lang="fr-FR" sz="800" b="0" u="none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367" name="Connecteur droit 366"/>
          <p:cNvSpPr/>
          <p:nvPr/>
        </p:nvSpPr>
        <p:spPr>
          <a:xfrm>
            <a:off x="7740360" y="2160000"/>
            <a:ext cx="0" cy="72000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800" b="0" u="none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368" name="Rectangle 367"/>
          <p:cNvSpPr/>
          <p:nvPr/>
        </p:nvSpPr>
        <p:spPr>
          <a:xfrm>
            <a:off x="9720720" y="2700000"/>
            <a:ext cx="1620000" cy="540000"/>
          </a:xfrm>
          <a:prstGeom prst="rect">
            <a:avLst/>
          </a:prstGeom>
          <a:solidFill>
            <a:srgbClr val="FFB66C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1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Integrated data</a:t>
            </a:r>
          </a:p>
        </p:txBody>
      </p:sp>
      <p:sp>
        <p:nvSpPr>
          <p:cNvPr id="369" name="ZoneTexte 368"/>
          <p:cNvSpPr txBox="1"/>
          <p:nvPr/>
        </p:nvSpPr>
        <p:spPr>
          <a:xfrm>
            <a:off x="6840360" y="6365160"/>
            <a:ext cx="2700360" cy="34308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r>
              <a:rPr lang="fr-FR" sz="1000" b="0" u="sng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Plot of train Loss and validation Loss</a:t>
            </a:r>
            <a:endParaRPr lang="fr-FR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0" name="Connecteur droit 369"/>
          <p:cNvSpPr/>
          <p:nvPr/>
        </p:nvSpPr>
        <p:spPr>
          <a:xfrm>
            <a:off x="11340720" y="2880000"/>
            <a:ext cx="852120" cy="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pPr algn="ctr"/>
            <a:endParaRPr lang="fr-FR" sz="800" b="0" u="none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371" name="Connecteur droit 370"/>
          <p:cNvSpPr/>
          <p:nvPr/>
        </p:nvSpPr>
        <p:spPr>
          <a:xfrm>
            <a:off x="8280720" y="2880000"/>
            <a:ext cx="0" cy="90000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800" b="0" u="none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372" name="Rectangle 371"/>
          <p:cNvSpPr/>
          <p:nvPr/>
        </p:nvSpPr>
        <p:spPr>
          <a:xfrm>
            <a:off x="3780000" y="3420000"/>
            <a:ext cx="1620000" cy="540000"/>
          </a:xfrm>
          <a:prstGeom prst="rect">
            <a:avLst/>
          </a:prstGeom>
          <a:solidFill>
            <a:srgbClr val="FFB66C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1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Processed data</a:t>
            </a:r>
          </a:p>
        </p:txBody>
      </p:sp>
      <p:sp>
        <p:nvSpPr>
          <p:cNvPr id="373" name="Connecteur droit 372"/>
          <p:cNvSpPr/>
          <p:nvPr/>
        </p:nvSpPr>
        <p:spPr>
          <a:xfrm flipV="1">
            <a:off x="4500360" y="2880000"/>
            <a:ext cx="0" cy="54000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800" b="0" u="none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pic>
        <p:nvPicPr>
          <p:cNvPr id="374" name="Image 373"/>
          <p:cNvPicPr/>
          <p:nvPr/>
        </p:nvPicPr>
        <p:blipFill>
          <a:blip r:embed="rId3"/>
          <a:stretch/>
        </p:blipFill>
        <p:spPr>
          <a:xfrm>
            <a:off x="6264360" y="3843000"/>
            <a:ext cx="3496320" cy="245700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375" name="ZoneTexte 374"/>
          <p:cNvSpPr txBox="1"/>
          <p:nvPr/>
        </p:nvSpPr>
        <p:spPr>
          <a:xfrm>
            <a:off x="11243160" y="6300720"/>
            <a:ext cx="913680" cy="3366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fld id="{36B095CD-55A2-4779-A813-3BB6480095B4}" type="slidenum">
              <a:rPr lang="fr-FR" sz="105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17</a:t>
            </a:fld>
            <a:endParaRPr lang="fr-FR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ZoneTexte 22"/>
          <p:cNvSpPr/>
          <p:nvPr/>
        </p:nvSpPr>
        <p:spPr>
          <a:xfrm>
            <a:off x="4320360" y="324720"/>
            <a:ext cx="396036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fr-FR" sz="2000" b="1" u="sng" strike="noStrike">
                <a:solidFill>
                  <a:schemeClr val="dk1"/>
                </a:solidFill>
                <a:effectLst/>
                <a:uFillTx/>
                <a:latin typeface="DejaVu Math TeX Gyre"/>
              </a:rPr>
              <a:t>Mapping and annotations </a:t>
            </a:r>
            <a:endParaRPr lang="fr-FR" sz="2000" b="1" u="sng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377" name="Rectangle 376"/>
          <p:cNvSpPr/>
          <p:nvPr/>
        </p:nvSpPr>
        <p:spPr>
          <a:xfrm>
            <a:off x="1080000" y="2880000"/>
            <a:ext cx="1620000" cy="540000"/>
          </a:xfrm>
          <a:prstGeom prst="rect">
            <a:avLst/>
          </a:prstGeom>
          <a:solidFill>
            <a:srgbClr val="FFB66C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1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Integrated data </a:t>
            </a:r>
            <a:r>
              <a:rPr lang="fr-FR" sz="11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with</a:t>
            </a:r>
            <a:r>
              <a:rPr lang="fr-FR" sz="11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 </a:t>
            </a:r>
            <a:r>
              <a:rPr lang="fr-FR" sz="11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X_train</a:t>
            </a:r>
            <a:endParaRPr lang="fr-FR" sz="1100" b="0" u="none" strike="noStrike" dirty="0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378" name="Connecteur droit 377"/>
          <p:cNvSpPr/>
          <p:nvPr/>
        </p:nvSpPr>
        <p:spPr>
          <a:xfrm>
            <a:off x="2700000" y="3060000"/>
            <a:ext cx="1260000" cy="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pPr algn="ctr"/>
            <a:endParaRPr lang="fr-FR" sz="800" b="0" u="none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379" name="Connecteur droit 378"/>
          <p:cNvSpPr/>
          <p:nvPr/>
        </p:nvSpPr>
        <p:spPr>
          <a:xfrm>
            <a:off x="0" y="3060000"/>
            <a:ext cx="1080000" cy="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pPr algn="ctr"/>
            <a:endParaRPr lang="fr-FR" sz="800" b="0" u="none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380" name="Rectangle 379"/>
          <p:cNvSpPr/>
          <p:nvPr/>
        </p:nvSpPr>
        <p:spPr>
          <a:xfrm>
            <a:off x="3960000" y="2880000"/>
            <a:ext cx="1620000" cy="540000"/>
          </a:xfrm>
          <a:prstGeom prst="rect">
            <a:avLst/>
          </a:prstGeom>
          <a:solidFill>
            <a:srgbClr val="FFB66C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1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Normalised data with X_train</a:t>
            </a:r>
          </a:p>
        </p:txBody>
      </p:sp>
      <p:sp>
        <p:nvSpPr>
          <p:cNvPr id="381" name="Flèche : bas 380"/>
          <p:cNvSpPr/>
          <p:nvPr/>
        </p:nvSpPr>
        <p:spPr>
          <a:xfrm>
            <a:off x="1800000" y="2520000"/>
            <a:ext cx="180000" cy="360000"/>
          </a:xfrm>
          <a:prstGeom prst="downArrow">
            <a:avLst>
              <a:gd name="adj1" fmla="val 31737"/>
              <a:gd name="adj2" fmla="val 84715"/>
            </a:avLst>
          </a:prstGeom>
          <a:solidFill>
            <a:srgbClr val="FF0000"/>
          </a:solidFill>
          <a:ln w="18000">
            <a:solidFill>
              <a:srgbClr val="FF383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800" b="0" u="none" strike="noStrike">
              <a:solidFill>
                <a:srgbClr val="FFFFFF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382" name="Connecteur droit 381"/>
          <p:cNvSpPr/>
          <p:nvPr/>
        </p:nvSpPr>
        <p:spPr>
          <a:xfrm>
            <a:off x="5580360" y="3060000"/>
            <a:ext cx="1080000" cy="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pPr algn="ctr"/>
            <a:endParaRPr lang="fr-FR" sz="800" b="0" u="none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383" name="Rectangle 382"/>
          <p:cNvSpPr/>
          <p:nvPr/>
        </p:nvSpPr>
        <p:spPr>
          <a:xfrm>
            <a:off x="6660360" y="2880000"/>
            <a:ext cx="1620000" cy="540000"/>
          </a:xfrm>
          <a:prstGeom prst="rect">
            <a:avLst/>
          </a:prstGeom>
          <a:solidFill>
            <a:srgbClr val="FFB66C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1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Annotated data</a:t>
            </a:r>
          </a:p>
        </p:txBody>
      </p:sp>
      <p:sp>
        <p:nvSpPr>
          <p:cNvPr id="384" name="Connecteur droit 383"/>
          <p:cNvSpPr/>
          <p:nvPr/>
        </p:nvSpPr>
        <p:spPr>
          <a:xfrm flipV="1">
            <a:off x="5760360" y="3060000"/>
            <a:ext cx="0" cy="108000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800" b="1" u="none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385" name="Rectangle 384"/>
          <p:cNvSpPr/>
          <p:nvPr/>
        </p:nvSpPr>
        <p:spPr>
          <a:xfrm>
            <a:off x="3780000" y="4140000"/>
            <a:ext cx="5220360" cy="2520000"/>
          </a:xfrm>
          <a:prstGeom prst="rect">
            <a:avLst/>
          </a:prstGeom>
          <a:noFill/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54000" rIns="99000" bIns="54000" anchor="ctr">
            <a:noAutofit/>
          </a:bodyPr>
          <a:lstStyle/>
          <a:p>
            <a:pPr algn="ctr"/>
            <a:endParaRPr lang="fr-FR" sz="700" b="0" u="none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386" name="ZoneTexte 385"/>
          <p:cNvSpPr txBox="1"/>
          <p:nvPr/>
        </p:nvSpPr>
        <p:spPr>
          <a:xfrm>
            <a:off x="7200360" y="5040000"/>
            <a:ext cx="1800000" cy="51048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1100" b="0" u="sng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UMAPs generated using those processed datas...</a:t>
            </a:r>
            <a:endParaRPr lang="fr-F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7" name="Connecteur droit 386"/>
          <p:cNvSpPr/>
          <p:nvPr/>
        </p:nvSpPr>
        <p:spPr>
          <a:xfrm>
            <a:off x="-180000" y="1260000"/>
            <a:ext cx="900000" cy="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pPr algn="ctr"/>
            <a:endParaRPr lang="fr-FR" sz="800" b="0" u="none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388" name="Rectangle 387"/>
          <p:cNvSpPr/>
          <p:nvPr/>
        </p:nvSpPr>
        <p:spPr>
          <a:xfrm>
            <a:off x="10080720" y="1080000"/>
            <a:ext cx="1620000" cy="540000"/>
          </a:xfrm>
          <a:prstGeom prst="rect">
            <a:avLst/>
          </a:prstGeom>
          <a:solidFill>
            <a:srgbClr val="FFB66C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1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Differential expression of genes </a:t>
            </a:r>
          </a:p>
        </p:txBody>
      </p:sp>
      <p:sp>
        <p:nvSpPr>
          <p:cNvPr id="389" name="Rectangle 388"/>
          <p:cNvSpPr/>
          <p:nvPr/>
        </p:nvSpPr>
        <p:spPr>
          <a:xfrm>
            <a:off x="5040360" y="1980000"/>
            <a:ext cx="1440000" cy="540000"/>
          </a:xfrm>
          <a:prstGeom prst="rect">
            <a:avLst/>
          </a:prstGeom>
          <a:solidFill>
            <a:srgbClr val="3FAF46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3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Gene marker analysis</a:t>
            </a:r>
          </a:p>
        </p:txBody>
      </p:sp>
      <p:sp>
        <p:nvSpPr>
          <p:cNvPr id="390" name="Connecteur droit 389"/>
          <p:cNvSpPr/>
          <p:nvPr/>
        </p:nvSpPr>
        <p:spPr>
          <a:xfrm>
            <a:off x="5940360" y="2520000"/>
            <a:ext cx="0" cy="54000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391" name="Groupe 390"/>
          <p:cNvGrpSpPr/>
          <p:nvPr/>
        </p:nvGrpSpPr>
        <p:grpSpPr>
          <a:xfrm>
            <a:off x="0" y="4483080"/>
            <a:ext cx="3735000" cy="430920"/>
            <a:chOff x="0" y="4483080"/>
            <a:chExt cx="3735000" cy="430920"/>
          </a:xfrm>
        </p:grpSpPr>
        <p:sp>
          <p:nvSpPr>
            <p:cNvPr id="392" name="ZoneTexte 391"/>
            <p:cNvSpPr txBox="1"/>
            <p:nvPr/>
          </p:nvSpPr>
          <p:spPr>
            <a:xfrm>
              <a:off x="0" y="4483080"/>
              <a:ext cx="3735000" cy="349560"/>
            </a:xfrm>
            <a:prstGeom prst="rect">
              <a:avLst/>
            </a:prstGeom>
            <a:noFill/>
            <a:ln w="18000">
              <a:noFill/>
            </a:ln>
          </p:spPr>
          <p:txBody>
            <a:bodyPr wrap="none" lIns="90000" tIns="45000" rIns="90000" bIns="45000" anchor="t">
              <a:spAutoFit/>
            </a:bodyPr>
            <a:lstStyle/>
            <a:p>
              <a:r>
                <a:rPr lang="fr-FR" sz="800" b="0" u="none" strike="noStrike">
                  <a:solidFill>
                    <a:srgbClr val="000000"/>
                  </a:solidFill>
                  <a:effectLst/>
                  <a:uFillTx/>
                  <a:latin typeface="Courier New"/>
                  <a:ea typeface="Courier New"/>
                </a:rPr>
                <a:t>- adata.obsm['X_scVI'] = model.get_latent_representation()</a:t>
              </a:r>
              <a:endParaRPr lang="fr-FR" sz="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endParaRPr lang="fr-FR" sz="10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3" name="ZoneTexte 392"/>
            <p:cNvSpPr txBox="1"/>
            <p:nvPr/>
          </p:nvSpPr>
          <p:spPr>
            <a:xfrm>
              <a:off x="0" y="4680000"/>
              <a:ext cx="3369240" cy="234000"/>
            </a:xfrm>
            <a:prstGeom prst="rect">
              <a:avLst/>
            </a:prstGeom>
            <a:noFill/>
            <a:ln w="18000">
              <a:noFill/>
            </a:ln>
          </p:spPr>
          <p:txBody>
            <a:bodyPr lIns="90000" tIns="45000" rIns="90000" bIns="45000" anchor="t">
              <a:spAutoFit/>
            </a:bodyPr>
            <a:lstStyle/>
            <a:p>
              <a:r>
                <a:rPr lang="fr-FR" sz="800" b="0" u="none" strike="noStrike">
                  <a:solidFill>
                    <a:srgbClr val="000000"/>
                  </a:solidFill>
                  <a:effectLst/>
                  <a:uFillTx/>
                  <a:latin typeface="Courier New"/>
                  <a:ea typeface="Courier New"/>
                </a:rPr>
                <a:t>- sc.pp.neighbors(adata, use_rep = 'X_scVI')</a:t>
              </a:r>
              <a:endParaRPr lang="fr-FR" sz="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94" name="ZoneTexte 393"/>
          <p:cNvSpPr txBox="1"/>
          <p:nvPr/>
        </p:nvSpPr>
        <p:spPr>
          <a:xfrm>
            <a:off x="0" y="4306320"/>
            <a:ext cx="1858320" cy="52632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10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Mapping using : </a:t>
            </a:r>
            <a:endParaRPr lang="fr-FR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95" name="Image 394"/>
          <p:cNvPicPr/>
          <p:nvPr/>
        </p:nvPicPr>
        <p:blipFill>
          <a:blip r:embed="rId2"/>
          <a:stretch/>
        </p:blipFill>
        <p:spPr>
          <a:xfrm>
            <a:off x="4135320" y="4320000"/>
            <a:ext cx="2885400" cy="216000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396" name="Rectangle 395"/>
          <p:cNvSpPr/>
          <p:nvPr/>
        </p:nvSpPr>
        <p:spPr>
          <a:xfrm>
            <a:off x="720000" y="1080000"/>
            <a:ext cx="1620000" cy="540000"/>
          </a:xfrm>
          <a:prstGeom prst="rect">
            <a:avLst/>
          </a:prstGeom>
          <a:solidFill>
            <a:srgbClr val="FFB66C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1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 Data X_test</a:t>
            </a:r>
          </a:p>
        </p:txBody>
      </p:sp>
      <p:sp>
        <p:nvSpPr>
          <p:cNvPr id="397" name="Connecteur droit 396"/>
          <p:cNvSpPr/>
          <p:nvPr/>
        </p:nvSpPr>
        <p:spPr>
          <a:xfrm>
            <a:off x="2340000" y="1260000"/>
            <a:ext cx="4320360" cy="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8" name="Rectangle 397"/>
          <p:cNvSpPr/>
          <p:nvPr/>
        </p:nvSpPr>
        <p:spPr>
          <a:xfrm>
            <a:off x="6660360" y="1980000"/>
            <a:ext cx="1620000" cy="540000"/>
          </a:xfrm>
          <a:prstGeom prst="rect">
            <a:avLst/>
          </a:prstGeom>
          <a:solidFill>
            <a:srgbClr val="FFB66C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1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Metacell creation using SEACell</a:t>
            </a:r>
          </a:p>
        </p:txBody>
      </p:sp>
      <p:sp>
        <p:nvSpPr>
          <p:cNvPr id="399" name="Connecteur droit 398"/>
          <p:cNvSpPr/>
          <p:nvPr/>
        </p:nvSpPr>
        <p:spPr>
          <a:xfrm flipV="1">
            <a:off x="7380360" y="2520000"/>
            <a:ext cx="0" cy="36000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0" name="Connecteur droit 399"/>
          <p:cNvSpPr/>
          <p:nvPr/>
        </p:nvSpPr>
        <p:spPr>
          <a:xfrm flipV="1">
            <a:off x="7380360" y="1620000"/>
            <a:ext cx="0" cy="360000"/>
          </a:xfrm>
          <a:prstGeom prst="line">
            <a:avLst/>
          </a:prstGeom>
          <a:ln w="18000">
            <a:solidFill>
              <a:srgbClr val="3465A4"/>
            </a:solidFill>
            <a:prstDash val="dash"/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1" name="Rectangle 400"/>
          <p:cNvSpPr/>
          <p:nvPr/>
        </p:nvSpPr>
        <p:spPr>
          <a:xfrm>
            <a:off x="6660360" y="1080000"/>
            <a:ext cx="1620000" cy="540000"/>
          </a:xfrm>
          <a:prstGeom prst="rect">
            <a:avLst/>
          </a:prstGeom>
          <a:solidFill>
            <a:srgbClr val="FFB66C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1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Metacell count matrix creation with X_test</a:t>
            </a:r>
          </a:p>
        </p:txBody>
      </p:sp>
      <p:sp>
        <p:nvSpPr>
          <p:cNvPr id="402" name="Connecteur droit 401"/>
          <p:cNvSpPr/>
          <p:nvPr/>
        </p:nvSpPr>
        <p:spPr>
          <a:xfrm>
            <a:off x="8280720" y="1260000"/>
            <a:ext cx="1800000" cy="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pPr algn="ctr"/>
            <a:endParaRPr lang="fr-FR" sz="800" b="0" u="none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403" name="ZoneTexte 402"/>
          <p:cNvSpPr txBox="1"/>
          <p:nvPr/>
        </p:nvSpPr>
        <p:spPr>
          <a:xfrm>
            <a:off x="2340000" y="6631200"/>
            <a:ext cx="8592340" cy="213990"/>
          </a:xfrm>
          <a:prstGeom prst="rect">
            <a:avLst/>
          </a:prstGeom>
          <a:noFill/>
          <a:ln w="18000">
            <a:noFill/>
          </a:ln>
        </p:spPr>
        <p:txBody>
          <a:bodyPr wrap="square" lIns="90000" tIns="45000" rIns="90000" bIns="45000" anchor="t">
            <a:spAutoFit/>
          </a:bodyPr>
          <a:lstStyle/>
          <a:p>
            <a:pPr algn="ctr"/>
            <a:r>
              <a:rPr lang="fr-FR" sz="8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1.Neufeld, A., Gao, L. L., Popp, J., Battle, A. &amp; Witten, D. </a:t>
            </a:r>
            <a:r>
              <a:rPr lang="fr-FR" sz="800" b="0" u="none" strike="noStrike" dirty="0" err="1">
                <a:solidFill>
                  <a:srgbClr val="000000"/>
                </a:solidFill>
                <a:effectLst/>
                <a:uFillTx/>
                <a:latin typeface="Arial"/>
              </a:rPr>
              <a:t>Inference</a:t>
            </a:r>
            <a:r>
              <a:rPr lang="fr-FR" sz="8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r>
              <a:rPr lang="fr-FR" sz="800" b="0" u="none" strike="noStrike" dirty="0" err="1">
                <a:solidFill>
                  <a:srgbClr val="000000"/>
                </a:solidFill>
                <a:effectLst/>
                <a:uFillTx/>
                <a:latin typeface="Arial"/>
              </a:rPr>
              <a:t>after</a:t>
            </a:r>
            <a:r>
              <a:rPr lang="fr-FR" sz="8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 latent variable estimation for single-</a:t>
            </a:r>
            <a:r>
              <a:rPr lang="fr-FR" sz="800" b="0" u="none" strike="noStrike" dirty="0" err="1">
                <a:solidFill>
                  <a:srgbClr val="000000"/>
                </a:solidFill>
                <a:effectLst/>
                <a:uFillTx/>
                <a:latin typeface="Arial"/>
              </a:rPr>
              <a:t>cell</a:t>
            </a:r>
            <a:r>
              <a:rPr lang="fr-FR" sz="8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 RNA </a:t>
            </a:r>
            <a:r>
              <a:rPr lang="fr-FR" sz="800" b="0" u="none" strike="noStrike" dirty="0" err="1">
                <a:solidFill>
                  <a:srgbClr val="000000"/>
                </a:solidFill>
                <a:effectLst/>
                <a:uFillTx/>
                <a:latin typeface="Arial"/>
              </a:rPr>
              <a:t>sequencing</a:t>
            </a:r>
            <a:r>
              <a:rPr lang="fr-FR" sz="8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 data. </a:t>
            </a:r>
            <a:r>
              <a:rPr lang="fr-FR" sz="800" b="0" u="none" strike="noStrike" dirty="0" err="1">
                <a:solidFill>
                  <a:srgbClr val="000000"/>
                </a:solidFill>
                <a:effectLst/>
                <a:uFillTx/>
                <a:latin typeface="Arial"/>
              </a:rPr>
              <a:t>Biostatistics</a:t>
            </a:r>
            <a:r>
              <a:rPr lang="fr-FR" sz="8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 25, 270–287 (2023) </a:t>
            </a:r>
          </a:p>
        </p:txBody>
      </p:sp>
      <p:sp>
        <p:nvSpPr>
          <p:cNvPr id="404" name="ZoneTexte 403"/>
          <p:cNvSpPr txBox="1"/>
          <p:nvPr/>
        </p:nvSpPr>
        <p:spPr>
          <a:xfrm>
            <a:off x="6957000" y="1747800"/>
            <a:ext cx="495360" cy="23220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[1.]</a:t>
            </a:r>
          </a:p>
        </p:txBody>
      </p:sp>
      <p:sp>
        <p:nvSpPr>
          <p:cNvPr id="405" name="Rectangle 404"/>
          <p:cNvSpPr/>
          <p:nvPr/>
        </p:nvSpPr>
        <p:spPr>
          <a:xfrm>
            <a:off x="8821080" y="2520000"/>
            <a:ext cx="1440000" cy="540000"/>
          </a:xfrm>
          <a:prstGeom prst="rect">
            <a:avLst/>
          </a:prstGeom>
          <a:solidFill>
            <a:srgbClr val="3FAF46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3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SEACell </a:t>
            </a:r>
          </a:p>
        </p:txBody>
      </p:sp>
      <p:sp>
        <p:nvSpPr>
          <p:cNvPr id="406" name="Connecteur droit 405"/>
          <p:cNvSpPr/>
          <p:nvPr/>
        </p:nvSpPr>
        <p:spPr>
          <a:xfrm flipH="1">
            <a:off x="7380720" y="2700000"/>
            <a:ext cx="1440000" cy="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pPr algn="ctr"/>
            <a:endParaRPr lang="fr-FR" sz="800" b="0" u="none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407" name="Rectangle 406"/>
          <p:cNvSpPr/>
          <p:nvPr/>
        </p:nvSpPr>
        <p:spPr>
          <a:xfrm>
            <a:off x="8460720" y="360000"/>
            <a:ext cx="1440000" cy="540000"/>
          </a:xfrm>
          <a:prstGeom prst="rect">
            <a:avLst/>
          </a:prstGeom>
          <a:solidFill>
            <a:srgbClr val="3FAF46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3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DESeq2 </a:t>
            </a:r>
          </a:p>
        </p:txBody>
      </p:sp>
      <p:sp>
        <p:nvSpPr>
          <p:cNvPr id="408" name="Connecteur droit 407"/>
          <p:cNvSpPr/>
          <p:nvPr/>
        </p:nvSpPr>
        <p:spPr>
          <a:xfrm>
            <a:off x="9180720" y="900000"/>
            <a:ext cx="0" cy="36000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9" name="ZoneTexte 408"/>
          <p:cNvSpPr txBox="1"/>
          <p:nvPr/>
        </p:nvSpPr>
        <p:spPr>
          <a:xfrm>
            <a:off x="2520000" y="3118860"/>
            <a:ext cx="1620000" cy="60228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1050" b="1" u="sng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Normalization</a:t>
            </a:r>
            <a:r>
              <a:rPr lang="fr-FR" sz="1050" b="1" u="sng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 :</a:t>
            </a:r>
            <a:endParaRPr lang="fr-FR" sz="105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/>
            <a:r>
              <a:rPr lang="fr-FR" sz="105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- log1 </a:t>
            </a:r>
            <a:r>
              <a:rPr lang="fr-FR" sz="105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transform</a:t>
            </a:r>
            <a:endParaRPr lang="fr-FR" sz="105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/>
            <a:endParaRPr lang="fr-FR" sz="9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0" name="ZoneTexte 409"/>
          <p:cNvSpPr txBox="1"/>
          <p:nvPr/>
        </p:nvSpPr>
        <p:spPr>
          <a:xfrm>
            <a:off x="11243160" y="6300720"/>
            <a:ext cx="913680" cy="3366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fld id="{8994D8AA-D32A-4871-8C9E-0FB3CDDBC762}" type="slidenum">
              <a:rPr lang="fr-FR" sz="105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18</a:t>
            </a:fld>
            <a:endParaRPr lang="fr-FR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ZoneTexte 37"/>
          <p:cNvSpPr/>
          <p:nvPr/>
        </p:nvSpPr>
        <p:spPr>
          <a:xfrm>
            <a:off x="3780000" y="324720"/>
            <a:ext cx="486036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fr-FR" sz="2000" b="1" u="sng" strike="noStrike" dirty="0">
                <a:solidFill>
                  <a:schemeClr val="dk1"/>
                </a:solidFill>
                <a:effectLst/>
                <a:uFillTx/>
                <a:latin typeface="DejaVu Math TeX Gyre"/>
              </a:rPr>
              <a:t>Normalisation of the datas</a:t>
            </a:r>
            <a:endParaRPr lang="fr-FR" sz="2000" b="1" u="sng" strike="noStrike" dirty="0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pic>
        <p:nvPicPr>
          <p:cNvPr id="412" name="Image 411"/>
          <p:cNvPicPr/>
          <p:nvPr/>
        </p:nvPicPr>
        <p:blipFill>
          <a:blip r:embed="rId2"/>
          <a:stretch/>
        </p:blipFill>
        <p:spPr>
          <a:xfrm>
            <a:off x="900000" y="1080000"/>
            <a:ext cx="9360000" cy="468360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413" name="ZoneTexte 412"/>
          <p:cNvSpPr txBox="1"/>
          <p:nvPr/>
        </p:nvSpPr>
        <p:spPr>
          <a:xfrm>
            <a:off x="11243160" y="6300720"/>
            <a:ext cx="913680" cy="3366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fld id="{58BFE4C6-0592-4B9C-BA68-6F8E12613502}" type="slidenum">
              <a:rPr lang="fr-FR" sz="105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19</a:t>
            </a:fld>
            <a:endParaRPr lang="fr-FR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Image 103"/>
          <p:cNvPicPr/>
          <p:nvPr/>
        </p:nvPicPr>
        <p:blipFill>
          <a:blip r:embed="rId2"/>
          <a:stretch/>
        </p:blipFill>
        <p:spPr>
          <a:xfrm>
            <a:off x="2562480" y="900000"/>
            <a:ext cx="8778240" cy="595800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105" name="ZoneTexte 104"/>
          <p:cNvSpPr txBox="1"/>
          <p:nvPr/>
        </p:nvSpPr>
        <p:spPr>
          <a:xfrm>
            <a:off x="1260000" y="360000"/>
            <a:ext cx="6660720" cy="108000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2400" b="1" u="sng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Nasal mucosa and Hcov-229E infection</a:t>
            </a:r>
            <a:endParaRPr lang="fr-FR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" name="ZoneTexte 105"/>
          <p:cNvSpPr txBox="1"/>
          <p:nvPr/>
        </p:nvSpPr>
        <p:spPr>
          <a:xfrm>
            <a:off x="11243160" y="6300720"/>
            <a:ext cx="913680" cy="3366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fld id="{0AED9EB1-852F-4D38-9CA5-1729D9B95BE5}" type="slidenum">
              <a:rPr lang="fr-FR" sz="105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2</a:t>
            </a:fld>
            <a:endParaRPr lang="fr-FR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ZoneTexte 25"/>
          <p:cNvSpPr/>
          <p:nvPr/>
        </p:nvSpPr>
        <p:spPr>
          <a:xfrm>
            <a:off x="4320360" y="324720"/>
            <a:ext cx="396036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fr-FR" sz="2000" b="1" u="sng" strike="noStrike">
                <a:solidFill>
                  <a:schemeClr val="dk1"/>
                </a:solidFill>
                <a:effectLst/>
                <a:uFillTx/>
                <a:latin typeface="DejaVu Math TeX Gyre"/>
              </a:rPr>
              <a:t>Mapping and annotations </a:t>
            </a:r>
            <a:endParaRPr lang="fr-FR" sz="2000" b="1" u="sng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pic>
        <p:nvPicPr>
          <p:cNvPr id="415" name="Image 414"/>
          <p:cNvPicPr/>
          <p:nvPr/>
        </p:nvPicPr>
        <p:blipFill>
          <a:blip r:embed="rId2"/>
          <a:stretch/>
        </p:blipFill>
        <p:spPr>
          <a:xfrm>
            <a:off x="180000" y="1440000"/>
            <a:ext cx="5040360" cy="3773520"/>
          </a:xfrm>
          <a:prstGeom prst="rect">
            <a:avLst/>
          </a:prstGeom>
          <a:noFill/>
          <a:ln w="18000">
            <a:solidFill>
              <a:srgbClr val="000000"/>
            </a:solidFill>
            <a:round/>
          </a:ln>
        </p:spPr>
      </p:pic>
      <p:pic>
        <p:nvPicPr>
          <p:cNvPr id="416" name="Image 415"/>
          <p:cNvPicPr/>
          <p:nvPr/>
        </p:nvPicPr>
        <p:blipFill>
          <a:blip r:embed="rId3"/>
          <a:stretch/>
        </p:blipFill>
        <p:spPr>
          <a:xfrm>
            <a:off x="5591160" y="1266120"/>
            <a:ext cx="6289920" cy="4133880"/>
          </a:xfrm>
          <a:prstGeom prst="rect">
            <a:avLst/>
          </a:prstGeom>
          <a:noFill/>
          <a:ln w="18000">
            <a:solidFill>
              <a:srgbClr val="000000"/>
            </a:solidFill>
            <a:round/>
          </a:ln>
        </p:spPr>
      </p:pic>
      <p:sp>
        <p:nvSpPr>
          <p:cNvPr id="417" name="ZoneTexte 416"/>
          <p:cNvSpPr txBox="1"/>
          <p:nvPr/>
        </p:nvSpPr>
        <p:spPr>
          <a:xfrm>
            <a:off x="11243160" y="6300720"/>
            <a:ext cx="913680" cy="3366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fld id="{B8F86053-25EC-409B-AFEE-719901DA6EB9}" type="slidenum">
              <a:rPr lang="fr-FR" sz="105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20</a:t>
            </a:fld>
            <a:endParaRPr lang="fr-FR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ZoneTexte 24"/>
          <p:cNvSpPr/>
          <p:nvPr/>
        </p:nvSpPr>
        <p:spPr>
          <a:xfrm>
            <a:off x="0" y="540000"/>
            <a:ext cx="4860360" cy="456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fr-FR" sz="2400" b="1" u="sng" strike="noStrike">
                <a:solidFill>
                  <a:schemeClr val="dk1"/>
                </a:solidFill>
                <a:effectLst/>
                <a:uFillTx/>
                <a:latin typeface="DejaVu Math TeX Gyre"/>
              </a:rPr>
              <a:t>Mapping and annotations </a:t>
            </a:r>
            <a:endParaRPr lang="fr-FR" sz="2400" b="1" u="sng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pic>
        <p:nvPicPr>
          <p:cNvPr id="419" name="Image 418"/>
          <p:cNvPicPr/>
          <p:nvPr/>
        </p:nvPicPr>
        <p:blipFill>
          <a:blip r:embed="rId2"/>
          <a:stretch/>
        </p:blipFill>
        <p:spPr>
          <a:xfrm>
            <a:off x="6667200" y="3662280"/>
            <a:ext cx="18720" cy="18720"/>
          </a:xfrm>
          <a:prstGeom prst="rect">
            <a:avLst/>
          </a:prstGeom>
          <a:noFill/>
          <a:ln w="18000">
            <a:noFill/>
          </a:ln>
        </p:spPr>
      </p:pic>
      <p:pic>
        <p:nvPicPr>
          <p:cNvPr id="420" name="Image 419"/>
          <p:cNvPicPr/>
          <p:nvPr/>
        </p:nvPicPr>
        <p:blipFill>
          <a:blip r:embed="rId2"/>
          <a:stretch/>
        </p:blipFill>
        <p:spPr>
          <a:xfrm>
            <a:off x="6667200" y="3662280"/>
            <a:ext cx="18720" cy="18720"/>
          </a:xfrm>
          <a:prstGeom prst="rect">
            <a:avLst/>
          </a:prstGeom>
          <a:noFill/>
          <a:ln w="18000">
            <a:noFill/>
          </a:ln>
        </p:spPr>
      </p:pic>
      <p:pic>
        <p:nvPicPr>
          <p:cNvPr id="421" name="Image 420"/>
          <p:cNvPicPr/>
          <p:nvPr/>
        </p:nvPicPr>
        <p:blipFill>
          <a:blip r:embed="rId2"/>
          <a:stretch/>
        </p:blipFill>
        <p:spPr>
          <a:xfrm>
            <a:off x="6667200" y="3662280"/>
            <a:ext cx="18720" cy="1872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422" name="Connecteur droit 421"/>
          <p:cNvSpPr/>
          <p:nvPr/>
        </p:nvSpPr>
        <p:spPr>
          <a:xfrm>
            <a:off x="4353120" y="3240000"/>
            <a:ext cx="1839960" cy="0"/>
          </a:xfrm>
          <a:prstGeom prst="line">
            <a:avLst/>
          </a:prstGeom>
          <a:ln w="1800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-54000" rIns="99000" bIns="-54000" anchor="ctr">
            <a:noAutofit/>
          </a:bodyPr>
          <a:lstStyle/>
          <a:p>
            <a:pPr algn="ctr"/>
            <a:endParaRPr lang="fr-FR" sz="800" b="1" u="none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423" name="Connecteur droit 422"/>
          <p:cNvSpPr/>
          <p:nvPr/>
        </p:nvSpPr>
        <p:spPr>
          <a:xfrm flipV="1">
            <a:off x="4353120" y="1260000"/>
            <a:ext cx="1767240" cy="1440000"/>
          </a:xfrm>
          <a:prstGeom prst="line">
            <a:avLst/>
          </a:prstGeom>
          <a:ln w="1800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54000" rIns="99000" bIns="54000" anchor="ctr">
            <a:noAutofit/>
          </a:bodyPr>
          <a:lstStyle/>
          <a:p>
            <a:pPr algn="ctr"/>
            <a:endParaRPr lang="fr-FR" sz="800" b="1" u="none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424" name="Connecteur droit 423"/>
          <p:cNvSpPr/>
          <p:nvPr/>
        </p:nvSpPr>
        <p:spPr>
          <a:xfrm>
            <a:off x="4353120" y="3960000"/>
            <a:ext cx="1767240" cy="1800000"/>
          </a:xfrm>
          <a:prstGeom prst="line">
            <a:avLst/>
          </a:prstGeom>
          <a:ln w="1800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54000" rIns="99000" bIns="54000" anchor="ctr">
            <a:noAutofit/>
          </a:bodyPr>
          <a:lstStyle/>
          <a:p>
            <a:pPr algn="ctr"/>
            <a:endParaRPr lang="fr-FR" sz="800" b="1" u="none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pic>
        <p:nvPicPr>
          <p:cNvPr id="425" name="Image 424"/>
          <p:cNvPicPr/>
          <p:nvPr/>
        </p:nvPicPr>
        <p:blipFill>
          <a:blip r:embed="rId3"/>
          <a:stretch/>
        </p:blipFill>
        <p:spPr>
          <a:xfrm>
            <a:off x="180000" y="1709640"/>
            <a:ext cx="4680360" cy="3503880"/>
          </a:xfrm>
          <a:prstGeom prst="rect">
            <a:avLst/>
          </a:prstGeom>
          <a:noFill/>
          <a:ln w="18000">
            <a:solidFill>
              <a:srgbClr val="000000"/>
            </a:solidFill>
            <a:round/>
          </a:ln>
        </p:spPr>
      </p:pic>
      <p:pic>
        <p:nvPicPr>
          <p:cNvPr id="426" name="Image 425"/>
          <p:cNvPicPr/>
          <p:nvPr/>
        </p:nvPicPr>
        <p:blipFill>
          <a:blip r:embed="rId4"/>
          <a:stretch/>
        </p:blipFill>
        <p:spPr>
          <a:xfrm>
            <a:off x="6241680" y="180000"/>
            <a:ext cx="4242240" cy="1980000"/>
          </a:xfrm>
          <a:prstGeom prst="rect">
            <a:avLst/>
          </a:prstGeom>
          <a:noFill/>
          <a:ln w="18000">
            <a:noFill/>
          </a:ln>
        </p:spPr>
      </p:pic>
      <p:pic>
        <p:nvPicPr>
          <p:cNvPr id="427" name="Image 426"/>
          <p:cNvPicPr/>
          <p:nvPr/>
        </p:nvPicPr>
        <p:blipFill>
          <a:blip r:embed="rId5"/>
          <a:stretch/>
        </p:blipFill>
        <p:spPr>
          <a:xfrm>
            <a:off x="6267600" y="2160000"/>
            <a:ext cx="3813120" cy="2127960"/>
          </a:xfrm>
          <a:prstGeom prst="rect">
            <a:avLst/>
          </a:prstGeom>
          <a:noFill/>
          <a:ln w="18000">
            <a:noFill/>
          </a:ln>
        </p:spPr>
      </p:pic>
      <p:pic>
        <p:nvPicPr>
          <p:cNvPr id="428" name="Image 427"/>
          <p:cNvPicPr/>
          <p:nvPr/>
        </p:nvPicPr>
        <p:blipFill>
          <a:blip r:embed="rId6"/>
          <a:stretch/>
        </p:blipFill>
        <p:spPr>
          <a:xfrm>
            <a:off x="6228360" y="4385520"/>
            <a:ext cx="3813120" cy="227448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429" name="ZoneTexte 428"/>
          <p:cNvSpPr txBox="1"/>
          <p:nvPr/>
        </p:nvSpPr>
        <p:spPr>
          <a:xfrm>
            <a:off x="11243160" y="6300720"/>
            <a:ext cx="913680" cy="3366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fld id="{FB21509C-4AE1-458B-92D2-FA7D22DB87B5}" type="slidenum">
              <a:rPr lang="fr-FR" sz="105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21</a:t>
            </a:fld>
            <a:endParaRPr lang="fr-FR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0" name="ZoneTexte 429"/>
          <p:cNvSpPr txBox="1"/>
          <p:nvPr/>
        </p:nvSpPr>
        <p:spPr>
          <a:xfrm>
            <a:off x="11243160" y="6300720"/>
            <a:ext cx="913680" cy="3366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fld id="{2A9192D6-6EB0-460D-ADC8-5AB24A690142}" type="slidenum">
              <a:rPr lang="fr-FR" sz="105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21</a:t>
            </a:fld>
            <a:endParaRPr lang="fr-FR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ZoneTexte 26"/>
          <p:cNvSpPr/>
          <p:nvPr/>
        </p:nvSpPr>
        <p:spPr>
          <a:xfrm>
            <a:off x="4320360" y="324720"/>
            <a:ext cx="396036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fr-FR" sz="2000" b="1" u="sng" strike="noStrike">
                <a:solidFill>
                  <a:schemeClr val="dk1"/>
                </a:solidFill>
                <a:effectLst/>
                <a:uFillTx/>
                <a:latin typeface="DejaVu Math TeX Gyre"/>
              </a:rPr>
              <a:t>Mapping and annotations </a:t>
            </a:r>
            <a:endParaRPr lang="fr-FR" sz="2000" b="1" u="sng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432" name="ZoneTexte 431"/>
          <p:cNvSpPr txBox="1"/>
          <p:nvPr/>
        </p:nvSpPr>
        <p:spPr>
          <a:xfrm>
            <a:off x="1646640" y="5387400"/>
            <a:ext cx="2558160" cy="24264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r>
              <a:rPr lang="fr-FR" sz="1200" b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49 overclusters for all samples</a:t>
            </a:r>
            <a:endParaRPr lang="fr-FR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33" name="Image 432"/>
          <p:cNvPicPr/>
          <p:nvPr/>
        </p:nvPicPr>
        <p:blipFill>
          <a:blip r:embed="rId2"/>
          <a:stretch/>
        </p:blipFill>
        <p:spPr>
          <a:xfrm>
            <a:off x="180000" y="1080000"/>
            <a:ext cx="5393160" cy="4005360"/>
          </a:xfrm>
          <a:prstGeom prst="rect">
            <a:avLst/>
          </a:prstGeom>
          <a:noFill/>
          <a:ln w="18000">
            <a:solidFill>
              <a:srgbClr val="000000"/>
            </a:solidFill>
            <a:round/>
          </a:ln>
        </p:spPr>
      </p:pic>
      <p:pic>
        <p:nvPicPr>
          <p:cNvPr id="434" name="Image 433"/>
          <p:cNvPicPr/>
          <p:nvPr/>
        </p:nvPicPr>
        <p:blipFill>
          <a:blip r:embed="rId3"/>
          <a:stretch/>
        </p:blipFill>
        <p:spPr>
          <a:xfrm>
            <a:off x="6660360" y="1029960"/>
            <a:ext cx="4941000" cy="419004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435" name="ZoneTexte 434"/>
          <p:cNvSpPr txBox="1"/>
          <p:nvPr/>
        </p:nvSpPr>
        <p:spPr>
          <a:xfrm>
            <a:off x="9180720" y="5220000"/>
            <a:ext cx="446040" cy="36936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r>
              <a:rPr lang="fr-FR" sz="2200" b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...</a:t>
            </a:r>
            <a:endParaRPr lang="fr-FR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6" name="ZoneTexte 435"/>
          <p:cNvSpPr txBox="1"/>
          <p:nvPr/>
        </p:nvSpPr>
        <p:spPr>
          <a:xfrm>
            <a:off x="11243160" y="6300720"/>
            <a:ext cx="913680" cy="3366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fld id="{239D3B0E-7CFE-4C44-8C0C-4A5049F6050F}" type="slidenum">
              <a:rPr lang="fr-FR" sz="105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22</a:t>
            </a:fld>
            <a:endParaRPr lang="fr-FR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ZoneTexte 2"/>
          <p:cNvSpPr/>
          <p:nvPr/>
        </p:nvSpPr>
        <p:spPr>
          <a:xfrm>
            <a:off x="4320360" y="324720"/>
            <a:ext cx="396036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fr-FR" sz="2000" b="1" u="sng" strike="noStrike">
                <a:solidFill>
                  <a:schemeClr val="dk1"/>
                </a:solidFill>
                <a:effectLst/>
                <a:uFillTx/>
                <a:latin typeface="DejaVu Math TeX Gyre"/>
              </a:rPr>
              <a:t>Hcov 229E</a:t>
            </a:r>
            <a:endParaRPr lang="fr-FR" sz="2000" b="1" u="sng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438" name="ZoneTexte 437"/>
          <p:cNvSpPr txBox="1"/>
          <p:nvPr/>
        </p:nvSpPr>
        <p:spPr>
          <a:xfrm>
            <a:off x="2753640" y="1358640"/>
            <a:ext cx="695160" cy="20772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800" b="1" u="sng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Mock pos</a:t>
            </a:r>
            <a:endParaRPr lang="fr-FR" sz="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9" name="ZoneTexte 438"/>
          <p:cNvSpPr txBox="1"/>
          <p:nvPr/>
        </p:nvSpPr>
        <p:spPr>
          <a:xfrm>
            <a:off x="1488600" y="4815360"/>
            <a:ext cx="3069000" cy="25236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r>
              <a:rPr lang="fr-FR" sz="1000" b="0" u="none" strike="noStrike">
                <a:solidFill>
                  <a:srgbClr val="000000"/>
                </a:solidFill>
                <a:effectLst/>
                <a:uFillTx/>
                <a:latin typeface="Courier New"/>
                <a:ea typeface="Courier New"/>
              </a:rPr>
              <a:t>Hcov229E positive cells from Mock : 35</a:t>
            </a:r>
            <a:endParaRPr lang="fr-FR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0" name="ZoneTexte 439"/>
          <p:cNvSpPr txBox="1"/>
          <p:nvPr/>
        </p:nvSpPr>
        <p:spPr>
          <a:xfrm>
            <a:off x="8630280" y="1412280"/>
            <a:ext cx="550440" cy="20772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800" b="1" u="sng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Inf pos</a:t>
            </a:r>
            <a:endParaRPr lang="fr-FR" sz="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1" name="ZoneTexte 440"/>
          <p:cNvSpPr txBox="1"/>
          <p:nvPr/>
        </p:nvSpPr>
        <p:spPr>
          <a:xfrm>
            <a:off x="7096680" y="4840560"/>
            <a:ext cx="3224520" cy="40716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r>
              <a:rPr lang="fr-FR" sz="1000" b="0" u="none" strike="noStrike">
                <a:solidFill>
                  <a:srgbClr val="000000"/>
                </a:solidFill>
                <a:effectLst/>
                <a:uFillTx/>
                <a:latin typeface="Courier New"/>
                <a:ea typeface="Courier New"/>
              </a:rPr>
              <a:t>Hcov229E positive cells from Inf : 852</a:t>
            </a:r>
            <a:endParaRPr lang="fr-FR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lang="fr-FR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2" name="ZoneTexte 441"/>
          <p:cNvSpPr txBox="1"/>
          <p:nvPr/>
        </p:nvSpPr>
        <p:spPr>
          <a:xfrm>
            <a:off x="3733560" y="5580360"/>
            <a:ext cx="6887160" cy="39492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Cells with at least one of those genes : 887</a:t>
            </a:r>
            <a:endParaRPr lang="fr-FR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43" name="Image 442"/>
          <p:cNvPicPr/>
          <p:nvPr/>
        </p:nvPicPr>
        <p:blipFill>
          <a:blip r:embed="rId2"/>
          <a:stretch/>
        </p:blipFill>
        <p:spPr>
          <a:xfrm>
            <a:off x="900000" y="1620000"/>
            <a:ext cx="4140000" cy="3196800"/>
          </a:xfrm>
          <a:prstGeom prst="rect">
            <a:avLst/>
          </a:prstGeom>
          <a:noFill/>
          <a:ln w="18000">
            <a:noFill/>
          </a:ln>
        </p:spPr>
      </p:pic>
      <p:pic>
        <p:nvPicPr>
          <p:cNvPr id="444" name="Image 443"/>
          <p:cNvPicPr/>
          <p:nvPr/>
        </p:nvPicPr>
        <p:blipFill>
          <a:blip r:embed="rId3"/>
          <a:stretch/>
        </p:blipFill>
        <p:spPr>
          <a:xfrm>
            <a:off x="6689160" y="1620000"/>
            <a:ext cx="4110840" cy="317412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445" name="ZoneTexte 444"/>
          <p:cNvSpPr txBox="1"/>
          <p:nvPr/>
        </p:nvSpPr>
        <p:spPr>
          <a:xfrm>
            <a:off x="11243160" y="6300720"/>
            <a:ext cx="913680" cy="3366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fld id="{2BD159A0-11E7-4365-8C3A-55A3FCBB2E4E}" type="slidenum">
              <a:rPr lang="fr-FR" sz="105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23</a:t>
            </a:fld>
            <a:endParaRPr lang="fr-FR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ZoneTexte 12"/>
          <p:cNvSpPr/>
          <p:nvPr/>
        </p:nvSpPr>
        <p:spPr>
          <a:xfrm>
            <a:off x="3960000" y="324720"/>
            <a:ext cx="396036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fr-FR" sz="2000" b="1" u="sng" strike="noStrike">
                <a:solidFill>
                  <a:schemeClr val="dk1"/>
                </a:solidFill>
                <a:effectLst/>
                <a:uFillTx/>
                <a:latin typeface="DejaVu Math TeX Gyre"/>
              </a:rPr>
              <a:t>Hcov 229E</a:t>
            </a:r>
            <a:endParaRPr lang="fr-FR" sz="2000" b="1" u="sng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447" name="ZoneTexte 446"/>
          <p:cNvSpPr txBox="1"/>
          <p:nvPr/>
        </p:nvSpPr>
        <p:spPr>
          <a:xfrm>
            <a:off x="9136440" y="4860000"/>
            <a:ext cx="1124280" cy="37044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r>
              <a:rPr lang="fr-FR" sz="1100" b="1" u="none" strike="noStrike">
                <a:solidFill>
                  <a:srgbClr val="2A6099"/>
                </a:solidFill>
                <a:effectLst/>
                <a:uFillTx/>
                <a:latin typeface="DejaVu Math TeX Gyre"/>
              </a:rPr>
              <a:t>Blue</a:t>
            </a:r>
            <a:r>
              <a:rPr lang="fr-FR" sz="1100" b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 : Inf_J6</a:t>
            </a:r>
            <a:endParaRPr lang="fr-F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/>
            <a:r>
              <a:rPr lang="fr-FR" sz="1100" b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Black : Inf_J3</a:t>
            </a:r>
            <a:endParaRPr lang="fr-F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8" name="ZoneTexte 447"/>
          <p:cNvSpPr txBox="1"/>
          <p:nvPr/>
        </p:nvSpPr>
        <p:spPr>
          <a:xfrm>
            <a:off x="4163400" y="5968800"/>
            <a:ext cx="3645414" cy="552544"/>
          </a:xfrm>
          <a:prstGeom prst="rect">
            <a:avLst/>
          </a:prstGeom>
          <a:noFill/>
          <a:ln w="18000">
            <a:noFill/>
          </a:ln>
        </p:spPr>
        <p:txBody>
          <a:bodyPr wrap="square" lIns="90000" tIns="45000" rIns="90000" bIns="45000" anchor="t">
            <a:spAutoFit/>
          </a:bodyPr>
          <a:lstStyle/>
          <a:p>
            <a:r>
              <a:rPr lang="fr-FR" sz="1000" b="0" u="none" strike="noStrike" dirty="0" err="1">
                <a:solidFill>
                  <a:srgbClr val="000000"/>
                </a:solidFill>
                <a:effectLst/>
                <a:uFillTx/>
                <a:latin typeface="Courier New"/>
                <a:ea typeface="Courier New"/>
              </a:rPr>
              <a:t>Number</a:t>
            </a:r>
            <a:r>
              <a:rPr lang="fr-FR" sz="1000" b="0" u="none" strike="noStrike" dirty="0">
                <a:solidFill>
                  <a:srgbClr val="000000"/>
                </a:solidFill>
                <a:effectLst/>
                <a:uFillTx/>
                <a:latin typeface="Courier New"/>
                <a:ea typeface="Courier New"/>
              </a:rPr>
              <a:t> of </a:t>
            </a:r>
            <a:r>
              <a:rPr lang="fr-FR" sz="1000" b="0" u="none" strike="noStrike" dirty="0" err="1">
                <a:solidFill>
                  <a:srgbClr val="000000"/>
                </a:solidFill>
                <a:effectLst/>
                <a:uFillTx/>
                <a:latin typeface="Courier New"/>
                <a:ea typeface="Courier New"/>
              </a:rPr>
              <a:t>cells</a:t>
            </a:r>
            <a:r>
              <a:rPr lang="fr-FR" sz="1000" b="0" u="none" strike="noStrike" dirty="0">
                <a:solidFill>
                  <a:srgbClr val="000000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fr-FR" sz="1000" b="0" u="none" strike="noStrike" dirty="0" err="1">
                <a:solidFill>
                  <a:srgbClr val="000000"/>
                </a:solidFill>
                <a:effectLst/>
                <a:uFillTx/>
                <a:latin typeface="Courier New"/>
                <a:ea typeface="Courier New"/>
              </a:rPr>
              <a:t>infected</a:t>
            </a:r>
            <a:r>
              <a:rPr lang="fr-FR" sz="1000" b="0" u="none" strike="noStrike" dirty="0">
                <a:solidFill>
                  <a:srgbClr val="000000"/>
                </a:solidFill>
                <a:effectLst/>
                <a:uFillTx/>
                <a:latin typeface="Courier New"/>
                <a:ea typeface="Courier New"/>
              </a:rPr>
              <a:t> in Inf_J3 : 611</a:t>
            </a:r>
            <a:endParaRPr lang="fr-FR" sz="10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lang="fr-FR" sz="1000" b="0" u="none" strike="noStrike" dirty="0" err="1">
                <a:solidFill>
                  <a:srgbClr val="000000"/>
                </a:solidFill>
                <a:effectLst/>
                <a:uFillTx/>
                <a:latin typeface="Courier New"/>
                <a:ea typeface="Courier New"/>
              </a:rPr>
              <a:t>Number</a:t>
            </a:r>
            <a:r>
              <a:rPr lang="fr-FR" sz="1000" b="0" u="none" strike="noStrike" dirty="0">
                <a:solidFill>
                  <a:srgbClr val="000000"/>
                </a:solidFill>
                <a:effectLst/>
                <a:uFillTx/>
                <a:latin typeface="Courier New"/>
                <a:ea typeface="Courier New"/>
              </a:rPr>
              <a:t> of </a:t>
            </a:r>
            <a:r>
              <a:rPr lang="fr-FR" sz="1000" b="0" u="none" strike="noStrike" dirty="0" err="1">
                <a:solidFill>
                  <a:srgbClr val="000000"/>
                </a:solidFill>
                <a:effectLst/>
                <a:uFillTx/>
                <a:latin typeface="Courier New"/>
                <a:ea typeface="Courier New"/>
              </a:rPr>
              <a:t>cells</a:t>
            </a:r>
            <a:r>
              <a:rPr lang="fr-FR" sz="1000" b="0" u="none" strike="noStrike" dirty="0">
                <a:solidFill>
                  <a:srgbClr val="000000"/>
                </a:solidFill>
                <a:effectLst/>
                <a:uFillTx/>
                <a:latin typeface="Courier New"/>
                <a:ea typeface="Courier New"/>
              </a:rPr>
              <a:t> </a:t>
            </a:r>
            <a:r>
              <a:rPr lang="fr-FR" sz="1000" b="0" u="none" strike="noStrike" dirty="0" err="1">
                <a:solidFill>
                  <a:srgbClr val="000000"/>
                </a:solidFill>
                <a:effectLst/>
                <a:uFillTx/>
                <a:latin typeface="Courier New"/>
                <a:ea typeface="Courier New"/>
              </a:rPr>
              <a:t>infected</a:t>
            </a:r>
            <a:r>
              <a:rPr lang="fr-FR" sz="1000" b="0" u="none" strike="noStrike" dirty="0">
                <a:solidFill>
                  <a:srgbClr val="000000"/>
                </a:solidFill>
                <a:effectLst/>
                <a:uFillTx/>
                <a:latin typeface="Courier New"/>
                <a:ea typeface="Courier New"/>
              </a:rPr>
              <a:t> in Inf_J6 : 241</a:t>
            </a:r>
            <a:endParaRPr lang="fr-FR" sz="10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lang="fr-FR" sz="10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49" name="Image 448"/>
          <p:cNvPicPr/>
          <p:nvPr/>
        </p:nvPicPr>
        <p:blipFill>
          <a:blip r:embed="rId2"/>
          <a:stretch/>
        </p:blipFill>
        <p:spPr>
          <a:xfrm>
            <a:off x="2340000" y="720000"/>
            <a:ext cx="6721560" cy="519012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450" name="ZoneTexte 449"/>
          <p:cNvSpPr txBox="1"/>
          <p:nvPr/>
        </p:nvSpPr>
        <p:spPr>
          <a:xfrm>
            <a:off x="11243160" y="6300720"/>
            <a:ext cx="913680" cy="3366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fld id="{4C6B441C-DD2B-44E5-A79B-8FC29536C54B}" type="slidenum">
              <a:rPr lang="fr-FR" sz="105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24</a:t>
            </a:fld>
            <a:endParaRPr lang="fr-FR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Rectangle 450"/>
          <p:cNvSpPr/>
          <p:nvPr/>
        </p:nvSpPr>
        <p:spPr>
          <a:xfrm>
            <a:off x="1980000" y="4320000"/>
            <a:ext cx="5760360" cy="2340000"/>
          </a:xfrm>
          <a:prstGeom prst="rect">
            <a:avLst/>
          </a:prstGeom>
          <a:solidFill>
            <a:srgbClr val="3FAF46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700" b="0" u="none" strike="noStrike">
              <a:solidFill>
                <a:srgbClr val="FFFFFF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452" name="ZoneTexte 27"/>
          <p:cNvSpPr/>
          <p:nvPr/>
        </p:nvSpPr>
        <p:spPr>
          <a:xfrm>
            <a:off x="3780000" y="324720"/>
            <a:ext cx="486036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fr-FR" sz="2000" b="1" u="sng" strike="noStrike">
                <a:solidFill>
                  <a:schemeClr val="dk1"/>
                </a:solidFill>
                <a:effectLst/>
                <a:uFillTx/>
                <a:latin typeface="DejaVu Math TeX Gyre"/>
              </a:rPr>
              <a:t>Gene marker analysis</a:t>
            </a:r>
            <a:endParaRPr lang="fr-FR" sz="2000" b="1" u="sng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pic>
        <p:nvPicPr>
          <p:cNvPr id="453" name="Image 452"/>
          <p:cNvPicPr/>
          <p:nvPr/>
        </p:nvPicPr>
        <p:blipFill>
          <a:blip r:embed="rId2"/>
          <a:srcRect r="21431"/>
          <a:stretch/>
        </p:blipFill>
        <p:spPr>
          <a:xfrm>
            <a:off x="2520000" y="4980240"/>
            <a:ext cx="4500000" cy="151236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454" name="ZoneTexte 453"/>
          <p:cNvSpPr txBox="1"/>
          <p:nvPr/>
        </p:nvSpPr>
        <p:spPr>
          <a:xfrm>
            <a:off x="2710440" y="4680000"/>
            <a:ext cx="2842920" cy="24048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800" b="1" u="sng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Gene markers </a:t>
            </a:r>
            <a:r>
              <a:rPr lang="fr-FR" sz="800" b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: (4 gene markers from 5 studies)</a:t>
            </a:r>
            <a:endParaRPr lang="fr-FR" sz="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5" name="ZoneTexte 454"/>
          <p:cNvSpPr txBox="1"/>
          <p:nvPr/>
        </p:nvSpPr>
        <p:spPr>
          <a:xfrm>
            <a:off x="2055600" y="4089600"/>
            <a:ext cx="3525480" cy="2304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r>
              <a:rPr lang="fr-FR" sz="1100" b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Verification using predictions &amp; gene markers </a:t>
            </a:r>
            <a:endParaRPr lang="fr-F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456" name="Groupe 455"/>
          <p:cNvGrpSpPr/>
          <p:nvPr/>
        </p:nvGrpSpPr>
        <p:grpSpPr>
          <a:xfrm>
            <a:off x="8100360" y="5400000"/>
            <a:ext cx="3960360" cy="1442880"/>
            <a:chOff x="8100360" y="5400000"/>
            <a:chExt cx="3960360" cy="1442880"/>
          </a:xfrm>
        </p:grpSpPr>
        <p:sp>
          <p:nvSpPr>
            <p:cNvPr id="457" name="ZoneTexte 456"/>
            <p:cNvSpPr txBox="1"/>
            <p:nvPr/>
          </p:nvSpPr>
          <p:spPr>
            <a:xfrm>
              <a:off x="8109720" y="5400000"/>
              <a:ext cx="3951000" cy="261720"/>
            </a:xfrm>
            <a:prstGeom prst="rect">
              <a:avLst/>
            </a:prstGeom>
            <a:noFill/>
            <a:ln w="18000">
              <a:noFill/>
            </a:ln>
          </p:spPr>
          <p:txBody>
            <a:bodyPr lIns="90000" tIns="45000" rIns="90000" bIns="45000" anchor="t">
              <a:spAutoFit/>
            </a:bodyPr>
            <a:lstStyle/>
            <a:p>
              <a:pPr algn="ctr">
                <a:spcBef>
                  <a:spcPts val="1191"/>
                </a:spcBef>
                <a:spcAft>
                  <a:spcPts val="992"/>
                </a:spcAft>
              </a:pPr>
              <a:r>
                <a:rPr lang="fr-FR" sz="600" b="0" u="none" strike="noStrike">
                  <a:solidFill>
                    <a:srgbClr val="000000"/>
                  </a:solidFill>
                  <a:effectLst/>
                  <a:uFillTx/>
                  <a:latin typeface="Arial"/>
                </a:rPr>
                <a:t>1.Lee, W. et al. A single-cell atlas of in vitro multiculture systems uncovers the in vivo lineage trajectory and cell state in the human lung. Exp Mol Med 55, 1831–1842 (2023). </a:t>
              </a:r>
            </a:p>
          </p:txBody>
        </p:sp>
        <p:sp>
          <p:nvSpPr>
            <p:cNvPr id="458" name="ZoneTexte 457"/>
            <p:cNvSpPr txBox="1"/>
            <p:nvPr/>
          </p:nvSpPr>
          <p:spPr>
            <a:xfrm>
              <a:off x="8100360" y="5678280"/>
              <a:ext cx="3940920" cy="261720"/>
            </a:xfrm>
            <a:prstGeom prst="rect">
              <a:avLst/>
            </a:prstGeom>
            <a:noFill/>
            <a:ln w="18000">
              <a:noFill/>
            </a:ln>
          </p:spPr>
          <p:txBody>
            <a:bodyPr lIns="90000" tIns="45000" rIns="90000" bIns="45000" anchor="t">
              <a:spAutoFit/>
            </a:bodyPr>
            <a:lstStyle/>
            <a:p>
              <a:pPr algn="ctr">
                <a:spcBef>
                  <a:spcPts val="1191"/>
                </a:spcBef>
                <a:spcAft>
                  <a:spcPts val="992"/>
                </a:spcAft>
              </a:pPr>
              <a:r>
                <a:rPr lang="fr-FR" sz="600" b="0" u="none" strike="noStrike">
                  <a:solidFill>
                    <a:srgbClr val="000000"/>
                  </a:solidFill>
                  <a:effectLst/>
                  <a:uFillTx/>
                  <a:latin typeface="Arial"/>
                </a:rPr>
                <a:t>2.Deprez, M. et al. A Single-Cell Atlas of the Human Healthy Airways. Am J Respir Crit Care Med 202, 1636–1645 (2020). </a:t>
              </a:r>
            </a:p>
          </p:txBody>
        </p:sp>
        <p:sp>
          <p:nvSpPr>
            <p:cNvPr id="459" name="ZoneTexte 458"/>
            <p:cNvSpPr txBox="1"/>
            <p:nvPr/>
          </p:nvSpPr>
          <p:spPr>
            <a:xfrm>
              <a:off x="8100360" y="5940000"/>
              <a:ext cx="3960360" cy="261720"/>
            </a:xfrm>
            <a:prstGeom prst="rect">
              <a:avLst/>
            </a:prstGeom>
            <a:noFill/>
            <a:ln w="18000">
              <a:noFill/>
            </a:ln>
          </p:spPr>
          <p:txBody>
            <a:bodyPr lIns="90000" tIns="45000" rIns="90000" bIns="45000" anchor="t">
              <a:spAutoFit/>
            </a:bodyPr>
            <a:lstStyle/>
            <a:p>
              <a:pPr algn="ctr">
                <a:spcBef>
                  <a:spcPts val="1191"/>
                </a:spcBef>
                <a:spcAft>
                  <a:spcPts val="992"/>
                </a:spcAft>
              </a:pPr>
              <a:r>
                <a:rPr lang="fr-FR" sz="600" b="0" u="none" strike="noStrike">
                  <a:solidFill>
                    <a:srgbClr val="000000"/>
                  </a:solidFill>
                  <a:effectLst/>
                  <a:uFillTx/>
                  <a:latin typeface="Arial"/>
                </a:rPr>
                <a:t>3.Sajuthi, S. P. et al. Nasal airway transcriptome-wide association study of asthma reveals genetically driven mucus pathobiology. Nat Commun 13, 1632 (2022). </a:t>
              </a:r>
            </a:p>
          </p:txBody>
        </p:sp>
        <p:sp>
          <p:nvSpPr>
            <p:cNvPr id="460" name="ZoneTexte 459"/>
            <p:cNvSpPr txBox="1"/>
            <p:nvPr/>
          </p:nvSpPr>
          <p:spPr>
            <a:xfrm>
              <a:off x="8100360" y="6218280"/>
              <a:ext cx="3780360" cy="624600"/>
            </a:xfrm>
            <a:prstGeom prst="rect">
              <a:avLst/>
            </a:prstGeom>
            <a:noFill/>
            <a:ln w="18000">
              <a:noFill/>
            </a:ln>
          </p:spPr>
          <p:txBody>
            <a:bodyPr lIns="90000" tIns="45000" rIns="90000" bIns="45000" anchor="t">
              <a:spAutoFit/>
            </a:bodyPr>
            <a:lstStyle/>
            <a:p>
              <a:pPr algn="ctr">
                <a:spcBef>
                  <a:spcPts val="1191"/>
                </a:spcBef>
                <a:spcAft>
                  <a:spcPts val="992"/>
                </a:spcAft>
              </a:pPr>
              <a:r>
                <a:rPr lang="fr-FR" sz="600" b="0" u="none" strike="noStrike">
                  <a:solidFill>
                    <a:srgbClr val="000000"/>
                  </a:solidFill>
                  <a:effectLst/>
                  <a:uFillTx/>
                  <a:latin typeface="Arial"/>
                </a:rPr>
                <a:t>4.Ha JG, Cho HJ. Unraveling the Role of Epithelial Cells in the Development of Chronic Rhinosinusitis. Int J Mol Sci. 2023 Sep 18;24(18):14229. </a:t>
              </a:r>
            </a:p>
            <a:p>
              <a:pPr algn="ctr">
                <a:spcBef>
                  <a:spcPts val="1191"/>
                </a:spcBef>
                <a:spcAft>
                  <a:spcPts val="992"/>
                </a:spcAft>
              </a:pPr>
              <a:endParaRPr lang="fr-FR" sz="6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461" name="Rectangle 460"/>
          <p:cNvSpPr/>
          <p:nvPr/>
        </p:nvSpPr>
        <p:spPr>
          <a:xfrm>
            <a:off x="1080000" y="2880000"/>
            <a:ext cx="1620000" cy="540000"/>
          </a:xfrm>
          <a:prstGeom prst="rect">
            <a:avLst/>
          </a:prstGeom>
          <a:solidFill>
            <a:srgbClr val="FFB66C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1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Integrated data with X_train</a:t>
            </a:r>
          </a:p>
        </p:txBody>
      </p:sp>
      <p:sp>
        <p:nvSpPr>
          <p:cNvPr id="462" name="Connecteur droit 461"/>
          <p:cNvSpPr/>
          <p:nvPr/>
        </p:nvSpPr>
        <p:spPr>
          <a:xfrm>
            <a:off x="2700000" y="3060000"/>
            <a:ext cx="1260000" cy="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pPr algn="ctr"/>
            <a:endParaRPr lang="fr-FR" sz="800" b="0" u="none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463" name="Connecteur droit 462"/>
          <p:cNvSpPr/>
          <p:nvPr/>
        </p:nvSpPr>
        <p:spPr>
          <a:xfrm>
            <a:off x="0" y="3060000"/>
            <a:ext cx="1080000" cy="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pPr algn="ctr"/>
            <a:endParaRPr lang="fr-FR" sz="800" b="0" u="none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464" name="Rectangle 463"/>
          <p:cNvSpPr/>
          <p:nvPr/>
        </p:nvSpPr>
        <p:spPr>
          <a:xfrm>
            <a:off x="3960000" y="2880000"/>
            <a:ext cx="1620000" cy="540000"/>
          </a:xfrm>
          <a:prstGeom prst="rect">
            <a:avLst/>
          </a:prstGeom>
          <a:solidFill>
            <a:srgbClr val="FFB66C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1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Normalised data with X_train</a:t>
            </a:r>
          </a:p>
        </p:txBody>
      </p:sp>
      <p:sp>
        <p:nvSpPr>
          <p:cNvPr id="465" name="Flèche : bas 464"/>
          <p:cNvSpPr/>
          <p:nvPr/>
        </p:nvSpPr>
        <p:spPr>
          <a:xfrm>
            <a:off x="4680360" y="2628000"/>
            <a:ext cx="180000" cy="252000"/>
          </a:xfrm>
          <a:prstGeom prst="downArrow">
            <a:avLst>
              <a:gd name="adj1" fmla="val 31737"/>
              <a:gd name="adj2" fmla="val 59301"/>
            </a:avLst>
          </a:prstGeom>
          <a:solidFill>
            <a:srgbClr val="FF0000"/>
          </a:solidFill>
          <a:ln w="18000">
            <a:solidFill>
              <a:srgbClr val="FF383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800" b="0" u="none" strike="noStrike">
              <a:solidFill>
                <a:srgbClr val="FFFFFF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466" name="Connecteur droit 465"/>
          <p:cNvSpPr/>
          <p:nvPr/>
        </p:nvSpPr>
        <p:spPr>
          <a:xfrm>
            <a:off x="5580360" y="3060000"/>
            <a:ext cx="1080000" cy="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pPr algn="ctr"/>
            <a:endParaRPr lang="fr-FR" sz="800" b="0" u="none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467" name="Rectangle 466"/>
          <p:cNvSpPr/>
          <p:nvPr/>
        </p:nvSpPr>
        <p:spPr>
          <a:xfrm>
            <a:off x="6660360" y="2880000"/>
            <a:ext cx="1620000" cy="540000"/>
          </a:xfrm>
          <a:prstGeom prst="rect">
            <a:avLst/>
          </a:prstGeom>
          <a:solidFill>
            <a:srgbClr val="FFB66C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1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Annotated data</a:t>
            </a:r>
          </a:p>
        </p:txBody>
      </p:sp>
      <p:sp>
        <p:nvSpPr>
          <p:cNvPr id="468" name="Connecteur droit 467"/>
          <p:cNvSpPr/>
          <p:nvPr/>
        </p:nvSpPr>
        <p:spPr>
          <a:xfrm>
            <a:off x="0" y="1260000"/>
            <a:ext cx="720000" cy="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pPr algn="ctr"/>
            <a:endParaRPr lang="fr-FR" sz="800" b="0" u="none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469" name="Rectangle 468"/>
          <p:cNvSpPr/>
          <p:nvPr/>
        </p:nvSpPr>
        <p:spPr>
          <a:xfrm>
            <a:off x="10080720" y="1080000"/>
            <a:ext cx="1620000" cy="540000"/>
          </a:xfrm>
          <a:prstGeom prst="rect">
            <a:avLst/>
          </a:prstGeom>
          <a:solidFill>
            <a:srgbClr val="FFB66C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1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Differential expression of genes </a:t>
            </a:r>
          </a:p>
        </p:txBody>
      </p:sp>
      <p:sp>
        <p:nvSpPr>
          <p:cNvPr id="470" name="Rectangle 469"/>
          <p:cNvSpPr/>
          <p:nvPr/>
        </p:nvSpPr>
        <p:spPr>
          <a:xfrm>
            <a:off x="5040360" y="1980000"/>
            <a:ext cx="1440000" cy="540000"/>
          </a:xfrm>
          <a:prstGeom prst="rect">
            <a:avLst/>
          </a:prstGeom>
          <a:solidFill>
            <a:srgbClr val="3FAF46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3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Gene marker analysis</a:t>
            </a:r>
          </a:p>
        </p:txBody>
      </p:sp>
      <p:sp>
        <p:nvSpPr>
          <p:cNvPr id="471" name="Connecteur droit 470"/>
          <p:cNvSpPr/>
          <p:nvPr/>
        </p:nvSpPr>
        <p:spPr>
          <a:xfrm>
            <a:off x="5940360" y="2520000"/>
            <a:ext cx="0" cy="54000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2" name="Rectangle 471"/>
          <p:cNvSpPr/>
          <p:nvPr/>
        </p:nvSpPr>
        <p:spPr>
          <a:xfrm>
            <a:off x="720000" y="1080000"/>
            <a:ext cx="1620000" cy="540000"/>
          </a:xfrm>
          <a:prstGeom prst="rect">
            <a:avLst/>
          </a:prstGeom>
          <a:solidFill>
            <a:srgbClr val="FFB66C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1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 Data X_test</a:t>
            </a:r>
          </a:p>
        </p:txBody>
      </p:sp>
      <p:sp>
        <p:nvSpPr>
          <p:cNvPr id="473" name="Connecteur droit 472"/>
          <p:cNvSpPr/>
          <p:nvPr/>
        </p:nvSpPr>
        <p:spPr>
          <a:xfrm>
            <a:off x="2340000" y="1260000"/>
            <a:ext cx="4320360" cy="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4" name="Rectangle 473"/>
          <p:cNvSpPr/>
          <p:nvPr/>
        </p:nvSpPr>
        <p:spPr>
          <a:xfrm>
            <a:off x="6660360" y="1980000"/>
            <a:ext cx="1620000" cy="540000"/>
          </a:xfrm>
          <a:prstGeom prst="rect">
            <a:avLst/>
          </a:prstGeom>
          <a:solidFill>
            <a:srgbClr val="FFB66C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1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Metacell creation using SEACell</a:t>
            </a:r>
          </a:p>
        </p:txBody>
      </p:sp>
      <p:sp>
        <p:nvSpPr>
          <p:cNvPr id="475" name="Connecteur droit 474"/>
          <p:cNvSpPr/>
          <p:nvPr/>
        </p:nvSpPr>
        <p:spPr>
          <a:xfrm flipV="1">
            <a:off x="7380360" y="2520000"/>
            <a:ext cx="0" cy="36000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6" name="Connecteur droit 475"/>
          <p:cNvSpPr/>
          <p:nvPr/>
        </p:nvSpPr>
        <p:spPr>
          <a:xfrm flipV="1">
            <a:off x="7380360" y="1620000"/>
            <a:ext cx="0" cy="360000"/>
          </a:xfrm>
          <a:prstGeom prst="line">
            <a:avLst/>
          </a:prstGeom>
          <a:ln w="18000">
            <a:solidFill>
              <a:srgbClr val="3465A4"/>
            </a:solidFill>
            <a:prstDash val="dash"/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7" name="Rectangle 476"/>
          <p:cNvSpPr/>
          <p:nvPr/>
        </p:nvSpPr>
        <p:spPr>
          <a:xfrm>
            <a:off x="6660360" y="1080000"/>
            <a:ext cx="1620000" cy="540000"/>
          </a:xfrm>
          <a:prstGeom prst="rect">
            <a:avLst/>
          </a:prstGeom>
          <a:solidFill>
            <a:srgbClr val="FFB66C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1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Metacell count matrix creation with X_test</a:t>
            </a:r>
          </a:p>
        </p:txBody>
      </p:sp>
      <p:sp>
        <p:nvSpPr>
          <p:cNvPr id="478" name="Connecteur droit 477"/>
          <p:cNvSpPr/>
          <p:nvPr/>
        </p:nvSpPr>
        <p:spPr>
          <a:xfrm>
            <a:off x="8280720" y="1260000"/>
            <a:ext cx="1800000" cy="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pPr algn="ctr"/>
            <a:endParaRPr lang="fr-FR" sz="800" b="0" u="none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479" name="Connecteur droit 478"/>
          <p:cNvSpPr/>
          <p:nvPr/>
        </p:nvSpPr>
        <p:spPr>
          <a:xfrm>
            <a:off x="5940360" y="3060000"/>
            <a:ext cx="0" cy="1260000"/>
          </a:xfrm>
          <a:prstGeom prst="line">
            <a:avLst/>
          </a:prstGeom>
          <a:ln w="18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0" name="Rectangle 479"/>
          <p:cNvSpPr/>
          <p:nvPr/>
        </p:nvSpPr>
        <p:spPr>
          <a:xfrm>
            <a:off x="8820720" y="2520000"/>
            <a:ext cx="1440000" cy="540000"/>
          </a:xfrm>
          <a:prstGeom prst="rect">
            <a:avLst/>
          </a:prstGeom>
          <a:solidFill>
            <a:srgbClr val="3FAF46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3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SEACell </a:t>
            </a:r>
          </a:p>
        </p:txBody>
      </p:sp>
      <p:sp>
        <p:nvSpPr>
          <p:cNvPr id="481" name="Connecteur droit 480"/>
          <p:cNvSpPr/>
          <p:nvPr/>
        </p:nvSpPr>
        <p:spPr>
          <a:xfrm flipH="1">
            <a:off x="7380360" y="2700000"/>
            <a:ext cx="1440000" cy="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pPr algn="ctr"/>
            <a:endParaRPr lang="fr-FR" sz="800" b="0" u="none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482" name="Rectangle 481"/>
          <p:cNvSpPr/>
          <p:nvPr/>
        </p:nvSpPr>
        <p:spPr>
          <a:xfrm>
            <a:off x="8460720" y="360000"/>
            <a:ext cx="1440000" cy="540000"/>
          </a:xfrm>
          <a:prstGeom prst="rect">
            <a:avLst/>
          </a:prstGeom>
          <a:solidFill>
            <a:srgbClr val="3FAF46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3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DESeq2 </a:t>
            </a:r>
          </a:p>
        </p:txBody>
      </p:sp>
      <p:sp>
        <p:nvSpPr>
          <p:cNvPr id="483" name="Connecteur droit 482"/>
          <p:cNvSpPr/>
          <p:nvPr/>
        </p:nvSpPr>
        <p:spPr>
          <a:xfrm>
            <a:off x="9180720" y="900000"/>
            <a:ext cx="0" cy="36000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4" name="ZoneTexte 483"/>
          <p:cNvSpPr txBox="1"/>
          <p:nvPr/>
        </p:nvSpPr>
        <p:spPr>
          <a:xfrm>
            <a:off x="8100360" y="6483600"/>
            <a:ext cx="3960360" cy="37440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>
              <a:spcBef>
                <a:spcPts val="1191"/>
              </a:spcBef>
              <a:spcAft>
                <a:spcPts val="992"/>
              </a:spcAft>
            </a:pPr>
            <a:r>
              <a:rPr lang="fr-FR" sz="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5.Martins, L.R., Sieverling, L., Michelhans, M. et al. Single-cell division tracing and transcriptomics reveal cell </a:t>
            </a:r>
            <a:r>
              <a:rPr lang="fr-FR" sz="6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types</a:t>
            </a:r>
            <a:r>
              <a:rPr lang="fr-FR" sz="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 and differentiation paths in the regenerating lung. Nat Commun 15, 2246 (2024). https://doi.org/10.1038/s41467-024-46469-4</a:t>
            </a:r>
          </a:p>
        </p:txBody>
      </p:sp>
      <p:sp>
        <p:nvSpPr>
          <p:cNvPr id="485" name="ZoneTexte 484"/>
          <p:cNvSpPr txBox="1"/>
          <p:nvPr/>
        </p:nvSpPr>
        <p:spPr>
          <a:xfrm>
            <a:off x="2520361" y="3118860"/>
            <a:ext cx="1620000" cy="60228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1050" b="1" u="sng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Normalization</a:t>
            </a:r>
            <a:r>
              <a:rPr lang="fr-FR" sz="1050" b="1" u="sng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 :</a:t>
            </a:r>
            <a:endParaRPr lang="fr-FR" sz="105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/>
            <a:r>
              <a:rPr lang="fr-FR" sz="105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- log1 </a:t>
            </a:r>
            <a:r>
              <a:rPr lang="fr-FR" sz="105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transform</a:t>
            </a:r>
            <a:endParaRPr lang="fr-FR" sz="105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/>
            <a:endParaRPr lang="fr-FR" sz="9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6" name="ZoneTexte 485"/>
          <p:cNvSpPr txBox="1"/>
          <p:nvPr/>
        </p:nvSpPr>
        <p:spPr>
          <a:xfrm>
            <a:off x="11556360" y="6637320"/>
            <a:ext cx="913680" cy="3366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fld id="{FE7101B8-A54E-4E78-88D7-32E46411F102}" type="slidenum">
              <a:rPr lang="fr-FR" sz="105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25</a:t>
            </a:fld>
            <a:endParaRPr lang="fr-FR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ZoneTexte 38"/>
          <p:cNvSpPr/>
          <p:nvPr/>
        </p:nvSpPr>
        <p:spPr>
          <a:xfrm>
            <a:off x="4320360" y="324720"/>
            <a:ext cx="396036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fr-FR" sz="2000" b="1" u="sng" strike="noStrike">
                <a:solidFill>
                  <a:schemeClr val="dk1"/>
                </a:solidFill>
                <a:effectLst/>
                <a:uFillTx/>
                <a:latin typeface="DejaVu Math TeX Gyre"/>
              </a:rPr>
              <a:t>Mapping and annotations </a:t>
            </a:r>
            <a:endParaRPr lang="fr-FR" sz="2000" b="1" u="sng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488" name="ZoneTexte 487"/>
          <p:cNvSpPr txBox="1"/>
          <p:nvPr/>
        </p:nvSpPr>
        <p:spPr>
          <a:xfrm>
            <a:off x="1646640" y="5387400"/>
            <a:ext cx="2558160" cy="24264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r>
              <a:rPr lang="fr-FR" sz="1200" b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49 overclusters for all samples</a:t>
            </a:r>
            <a:endParaRPr lang="fr-FR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89" name="Image 488"/>
          <p:cNvPicPr/>
          <p:nvPr/>
        </p:nvPicPr>
        <p:blipFill>
          <a:blip r:embed="rId2"/>
          <a:stretch/>
        </p:blipFill>
        <p:spPr>
          <a:xfrm>
            <a:off x="180000" y="1080000"/>
            <a:ext cx="5393160" cy="4005360"/>
          </a:xfrm>
          <a:prstGeom prst="rect">
            <a:avLst/>
          </a:prstGeom>
          <a:noFill/>
          <a:ln w="18000">
            <a:solidFill>
              <a:srgbClr val="000000"/>
            </a:solidFill>
            <a:round/>
          </a:ln>
        </p:spPr>
      </p:pic>
      <p:pic>
        <p:nvPicPr>
          <p:cNvPr id="490" name="Image 489"/>
          <p:cNvPicPr/>
          <p:nvPr/>
        </p:nvPicPr>
        <p:blipFill>
          <a:blip r:embed="rId3"/>
          <a:stretch/>
        </p:blipFill>
        <p:spPr>
          <a:xfrm>
            <a:off x="6660360" y="1029960"/>
            <a:ext cx="4941000" cy="419004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491" name="ZoneTexte 490"/>
          <p:cNvSpPr txBox="1"/>
          <p:nvPr/>
        </p:nvSpPr>
        <p:spPr>
          <a:xfrm>
            <a:off x="9180720" y="5220000"/>
            <a:ext cx="446040" cy="36936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r>
              <a:rPr lang="fr-FR" sz="2200" b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...</a:t>
            </a:r>
            <a:endParaRPr lang="fr-FR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2" name="ZoneTexte 491"/>
          <p:cNvSpPr txBox="1"/>
          <p:nvPr/>
        </p:nvSpPr>
        <p:spPr>
          <a:xfrm>
            <a:off x="11243160" y="6300720"/>
            <a:ext cx="913680" cy="3366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fld id="{2BF44178-29B3-44FA-8AAF-50D8099B0EC0}" type="slidenum">
              <a:rPr lang="fr-FR" sz="105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26</a:t>
            </a:fld>
            <a:endParaRPr lang="fr-FR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Image 492"/>
          <p:cNvPicPr/>
          <p:nvPr/>
        </p:nvPicPr>
        <p:blipFill>
          <a:blip r:embed="rId2"/>
          <a:stretch/>
        </p:blipFill>
        <p:spPr>
          <a:xfrm>
            <a:off x="8923320" y="3960000"/>
            <a:ext cx="3496680" cy="270000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494" name="ZoneTexte 16"/>
          <p:cNvSpPr/>
          <p:nvPr/>
        </p:nvSpPr>
        <p:spPr>
          <a:xfrm>
            <a:off x="3780000" y="324720"/>
            <a:ext cx="486036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fr-FR" sz="2000" b="1" u="sng" strike="noStrike">
                <a:solidFill>
                  <a:schemeClr val="dk1"/>
                </a:solidFill>
                <a:effectLst/>
                <a:uFillTx/>
                <a:latin typeface="DejaVu Math TeX Gyre"/>
              </a:rPr>
              <a:t>Annotation</a:t>
            </a:r>
            <a:endParaRPr lang="fr-FR" sz="2000" b="1" u="sng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pic>
        <p:nvPicPr>
          <p:cNvPr id="495" name="Image 494"/>
          <p:cNvPicPr/>
          <p:nvPr/>
        </p:nvPicPr>
        <p:blipFill>
          <a:blip r:embed="rId3"/>
          <a:srcRect r="5" b="3754"/>
          <a:stretch/>
        </p:blipFill>
        <p:spPr>
          <a:xfrm>
            <a:off x="539280" y="1080000"/>
            <a:ext cx="8640360" cy="4679640"/>
          </a:xfrm>
          <a:prstGeom prst="rect">
            <a:avLst/>
          </a:prstGeom>
          <a:noFill/>
          <a:ln w="18000">
            <a:noFill/>
          </a:ln>
        </p:spPr>
      </p:pic>
      <p:grpSp>
        <p:nvGrpSpPr>
          <p:cNvPr id="496" name="Groupe 495"/>
          <p:cNvGrpSpPr/>
          <p:nvPr/>
        </p:nvGrpSpPr>
        <p:grpSpPr>
          <a:xfrm>
            <a:off x="8232181" y="144540"/>
            <a:ext cx="3844080" cy="3275280"/>
            <a:chOff x="8110800" y="144000"/>
            <a:chExt cx="3844080" cy="3275280"/>
          </a:xfrm>
        </p:grpSpPr>
        <p:pic>
          <p:nvPicPr>
            <p:cNvPr id="497" name="Image 496"/>
            <p:cNvPicPr/>
            <p:nvPr/>
          </p:nvPicPr>
          <p:blipFill>
            <a:blip r:embed="rId4"/>
            <a:stretch/>
          </p:blipFill>
          <p:spPr>
            <a:xfrm>
              <a:off x="8141760" y="144000"/>
              <a:ext cx="3813120" cy="2156400"/>
            </a:xfrm>
            <a:prstGeom prst="rect">
              <a:avLst/>
            </a:prstGeom>
            <a:noFill/>
            <a:ln w="18000">
              <a:noFill/>
            </a:ln>
          </p:spPr>
        </p:pic>
        <p:pic>
          <p:nvPicPr>
            <p:cNvPr id="498" name="Image 497"/>
            <p:cNvPicPr/>
            <p:nvPr/>
          </p:nvPicPr>
          <p:blipFill>
            <a:blip r:embed="rId5"/>
            <a:stretch/>
          </p:blipFill>
          <p:spPr>
            <a:xfrm>
              <a:off x="8110800" y="2131200"/>
              <a:ext cx="3781440" cy="1288080"/>
            </a:xfrm>
            <a:prstGeom prst="rect">
              <a:avLst/>
            </a:prstGeom>
            <a:noFill/>
            <a:ln w="18000">
              <a:noFill/>
            </a:ln>
          </p:spPr>
        </p:pic>
      </p:grpSp>
      <p:sp>
        <p:nvSpPr>
          <p:cNvPr id="500" name="ZoneTexte 499"/>
          <p:cNvSpPr txBox="1"/>
          <p:nvPr/>
        </p:nvSpPr>
        <p:spPr>
          <a:xfrm>
            <a:off x="11243160" y="6637320"/>
            <a:ext cx="913680" cy="3366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fld id="{FA159303-C41F-4A43-86BA-C09948E9131C}" type="slidenum">
              <a:rPr lang="fr-FR" sz="105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27</a:t>
            </a:fld>
            <a:endParaRPr lang="fr-FR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ZoneTexte 23"/>
          <p:cNvSpPr/>
          <p:nvPr/>
        </p:nvSpPr>
        <p:spPr>
          <a:xfrm>
            <a:off x="3960000" y="324720"/>
            <a:ext cx="396036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fr-FR" sz="2000" b="1" u="sng" strike="noStrike">
                <a:solidFill>
                  <a:schemeClr val="dk1"/>
                </a:solidFill>
                <a:effectLst/>
                <a:uFillTx/>
                <a:latin typeface="DejaVu Math TeX Gyre"/>
              </a:rPr>
              <a:t>Metacell formation</a:t>
            </a:r>
            <a:endParaRPr lang="fr-FR" sz="2000" b="1" u="sng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502" name="Rectangle 501"/>
          <p:cNvSpPr/>
          <p:nvPr/>
        </p:nvSpPr>
        <p:spPr>
          <a:xfrm>
            <a:off x="1080000" y="4032000"/>
            <a:ext cx="1620000" cy="540000"/>
          </a:xfrm>
          <a:prstGeom prst="rect">
            <a:avLst/>
          </a:prstGeom>
          <a:solidFill>
            <a:srgbClr val="FFB66C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1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Integrated data with X_train</a:t>
            </a:r>
          </a:p>
        </p:txBody>
      </p:sp>
      <p:sp>
        <p:nvSpPr>
          <p:cNvPr id="503" name="Connecteur droit 502"/>
          <p:cNvSpPr/>
          <p:nvPr/>
        </p:nvSpPr>
        <p:spPr>
          <a:xfrm>
            <a:off x="2700000" y="4212000"/>
            <a:ext cx="1260000" cy="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pPr algn="ctr"/>
            <a:endParaRPr lang="fr-FR" sz="800" b="0" u="none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504" name="Connecteur droit 503"/>
          <p:cNvSpPr/>
          <p:nvPr/>
        </p:nvSpPr>
        <p:spPr>
          <a:xfrm>
            <a:off x="0" y="4212000"/>
            <a:ext cx="1080000" cy="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pPr algn="ctr"/>
            <a:endParaRPr lang="fr-FR" sz="800" b="0" u="none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505" name="Rectangle 504"/>
          <p:cNvSpPr/>
          <p:nvPr/>
        </p:nvSpPr>
        <p:spPr>
          <a:xfrm>
            <a:off x="3960000" y="4032000"/>
            <a:ext cx="1620000" cy="540000"/>
          </a:xfrm>
          <a:prstGeom prst="rect">
            <a:avLst/>
          </a:prstGeom>
          <a:solidFill>
            <a:srgbClr val="FFB66C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1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Normalised data with X_train</a:t>
            </a:r>
          </a:p>
        </p:txBody>
      </p:sp>
      <p:sp>
        <p:nvSpPr>
          <p:cNvPr id="506" name="Connecteur droit 505"/>
          <p:cNvSpPr/>
          <p:nvPr/>
        </p:nvSpPr>
        <p:spPr>
          <a:xfrm>
            <a:off x="5580360" y="4212000"/>
            <a:ext cx="1080000" cy="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pPr algn="ctr"/>
            <a:endParaRPr lang="fr-FR" sz="800" b="0" u="none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507" name="Rectangle 506"/>
          <p:cNvSpPr/>
          <p:nvPr/>
        </p:nvSpPr>
        <p:spPr>
          <a:xfrm>
            <a:off x="6660360" y="4032000"/>
            <a:ext cx="1620000" cy="540000"/>
          </a:xfrm>
          <a:prstGeom prst="rect">
            <a:avLst/>
          </a:prstGeom>
          <a:solidFill>
            <a:srgbClr val="FFB66C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1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Annotated data</a:t>
            </a:r>
          </a:p>
        </p:txBody>
      </p:sp>
      <p:sp>
        <p:nvSpPr>
          <p:cNvPr id="508" name="Connecteur droit 507"/>
          <p:cNvSpPr/>
          <p:nvPr/>
        </p:nvSpPr>
        <p:spPr>
          <a:xfrm>
            <a:off x="-180000" y="2412000"/>
            <a:ext cx="900000" cy="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pPr algn="ctr"/>
            <a:endParaRPr lang="fr-FR" sz="800" b="0" u="none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509" name="Rectangle 508"/>
          <p:cNvSpPr/>
          <p:nvPr/>
        </p:nvSpPr>
        <p:spPr>
          <a:xfrm>
            <a:off x="10080720" y="2232000"/>
            <a:ext cx="1620000" cy="540000"/>
          </a:xfrm>
          <a:prstGeom prst="rect">
            <a:avLst/>
          </a:prstGeom>
          <a:solidFill>
            <a:srgbClr val="FFB66C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1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Differential expression of genes </a:t>
            </a:r>
          </a:p>
        </p:txBody>
      </p:sp>
      <p:sp>
        <p:nvSpPr>
          <p:cNvPr id="510" name="Rectangle 509"/>
          <p:cNvSpPr/>
          <p:nvPr/>
        </p:nvSpPr>
        <p:spPr>
          <a:xfrm>
            <a:off x="5040360" y="3132000"/>
            <a:ext cx="1440000" cy="540000"/>
          </a:xfrm>
          <a:prstGeom prst="rect">
            <a:avLst/>
          </a:prstGeom>
          <a:solidFill>
            <a:srgbClr val="3FAF46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3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Gene marker analysis</a:t>
            </a:r>
          </a:p>
        </p:txBody>
      </p:sp>
      <p:sp>
        <p:nvSpPr>
          <p:cNvPr id="511" name="Connecteur droit 510"/>
          <p:cNvSpPr/>
          <p:nvPr/>
        </p:nvSpPr>
        <p:spPr>
          <a:xfrm>
            <a:off x="5940360" y="3672000"/>
            <a:ext cx="0" cy="54000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2" name="Rectangle 511"/>
          <p:cNvSpPr/>
          <p:nvPr/>
        </p:nvSpPr>
        <p:spPr>
          <a:xfrm>
            <a:off x="720000" y="2232000"/>
            <a:ext cx="1620000" cy="540000"/>
          </a:xfrm>
          <a:prstGeom prst="rect">
            <a:avLst/>
          </a:prstGeom>
          <a:solidFill>
            <a:srgbClr val="FFB66C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1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 Data X_test</a:t>
            </a:r>
          </a:p>
        </p:txBody>
      </p:sp>
      <p:sp>
        <p:nvSpPr>
          <p:cNvPr id="513" name="Connecteur droit 512"/>
          <p:cNvSpPr/>
          <p:nvPr/>
        </p:nvSpPr>
        <p:spPr>
          <a:xfrm>
            <a:off x="2340000" y="2412000"/>
            <a:ext cx="4320360" cy="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4" name="Rectangle 513"/>
          <p:cNvSpPr/>
          <p:nvPr/>
        </p:nvSpPr>
        <p:spPr>
          <a:xfrm>
            <a:off x="6660360" y="3132000"/>
            <a:ext cx="1620000" cy="540000"/>
          </a:xfrm>
          <a:prstGeom prst="rect">
            <a:avLst/>
          </a:prstGeom>
          <a:solidFill>
            <a:srgbClr val="FFB66C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1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Metacell creation using SEACell</a:t>
            </a:r>
          </a:p>
        </p:txBody>
      </p:sp>
      <p:sp>
        <p:nvSpPr>
          <p:cNvPr id="515" name="Connecteur droit 514"/>
          <p:cNvSpPr/>
          <p:nvPr/>
        </p:nvSpPr>
        <p:spPr>
          <a:xfrm flipV="1">
            <a:off x="7380360" y="3672000"/>
            <a:ext cx="0" cy="36000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6" name="Connecteur droit 515"/>
          <p:cNvSpPr/>
          <p:nvPr/>
        </p:nvSpPr>
        <p:spPr>
          <a:xfrm flipV="1">
            <a:off x="7380360" y="2772000"/>
            <a:ext cx="0" cy="360000"/>
          </a:xfrm>
          <a:prstGeom prst="line">
            <a:avLst/>
          </a:prstGeom>
          <a:ln w="18000">
            <a:solidFill>
              <a:srgbClr val="3465A4"/>
            </a:solidFill>
            <a:prstDash val="dash"/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7" name="Rectangle 516"/>
          <p:cNvSpPr/>
          <p:nvPr/>
        </p:nvSpPr>
        <p:spPr>
          <a:xfrm>
            <a:off x="6660360" y="2232000"/>
            <a:ext cx="1620000" cy="540000"/>
          </a:xfrm>
          <a:prstGeom prst="rect">
            <a:avLst/>
          </a:prstGeom>
          <a:solidFill>
            <a:srgbClr val="FFB66C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1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Metacell count matrix creation with X_test</a:t>
            </a:r>
          </a:p>
        </p:txBody>
      </p:sp>
      <p:sp>
        <p:nvSpPr>
          <p:cNvPr id="518" name="Connecteur droit 517"/>
          <p:cNvSpPr/>
          <p:nvPr/>
        </p:nvSpPr>
        <p:spPr>
          <a:xfrm>
            <a:off x="8280720" y="2412000"/>
            <a:ext cx="1800000" cy="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pPr algn="ctr"/>
            <a:endParaRPr lang="fr-FR" sz="800" b="0" u="none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519" name="ZoneTexte 518"/>
          <p:cNvSpPr txBox="1"/>
          <p:nvPr/>
        </p:nvSpPr>
        <p:spPr>
          <a:xfrm>
            <a:off x="2339999" y="6660000"/>
            <a:ext cx="8317211" cy="213990"/>
          </a:xfrm>
          <a:prstGeom prst="rect">
            <a:avLst/>
          </a:prstGeom>
          <a:noFill/>
          <a:ln w="18000">
            <a:noFill/>
          </a:ln>
        </p:spPr>
        <p:txBody>
          <a:bodyPr wrap="square" lIns="90000" tIns="45000" rIns="90000" bIns="45000" anchor="t">
            <a:spAutoFit/>
          </a:bodyPr>
          <a:lstStyle/>
          <a:p>
            <a:pPr algn="ctr"/>
            <a:r>
              <a:rPr lang="fr-FR" sz="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1.Neufeld, A., Gao, L. L., Popp, J., Battle, A. &amp; Witten, D. Inference after latent variable estimation for single-cell RNA sequencing data. Biostatistics 25, 270–287 (2023) </a:t>
            </a:r>
          </a:p>
        </p:txBody>
      </p:sp>
      <p:sp>
        <p:nvSpPr>
          <p:cNvPr id="520" name="ZoneTexte 519"/>
          <p:cNvSpPr txBox="1"/>
          <p:nvPr/>
        </p:nvSpPr>
        <p:spPr>
          <a:xfrm>
            <a:off x="6957000" y="2899800"/>
            <a:ext cx="495360" cy="23220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[1.]</a:t>
            </a:r>
          </a:p>
        </p:txBody>
      </p:sp>
      <p:sp>
        <p:nvSpPr>
          <p:cNvPr id="521" name="Flèche : bas 520"/>
          <p:cNvSpPr/>
          <p:nvPr/>
        </p:nvSpPr>
        <p:spPr>
          <a:xfrm>
            <a:off x="7560360" y="3780000"/>
            <a:ext cx="180000" cy="252000"/>
          </a:xfrm>
          <a:prstGeom prst="downArrow">
            <a:avLst>
              <a:gd name="adj1" fmla="val 31737"/>
              <a:gd name="adj2" fmla="val 59301"/>
            </a:avLst>
          </a:prstGeom>
          <a:solidFill>
            <a:srgbClr val="FF0000"/>
          </a:solidFill>
          <a:ln w="18000">
            <a:solidFill>
              <a:srgbClr val="FF383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800" b="0" u="none" strike="noStrike">
              <a:solidFill>
                <a:srgbClr val="FFFFFF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522" name="Rectangle 521"/>
          <p:cNvSpPr/>
          <p:nvPr/>
        </p:nvSpPr>
        <p:spPr>
          <a:xfrm>
            <a:off x="8820720" y="3600000"/>
            <a:ext cx="1440000" cy="540000"/>
          </a:xfrm>
          <a:prstGeom prst="rect">
            <a:avLst/>
          </a:prstGeom>
          <a:solidFill>
            <a:srgbClr val="3FAF46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3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SEACell </a:t>
            </a:r>
          </a:p>
        </p:txBody>
      </p:sp>
      <p:sp>
        <p:nvSpPr>
          <p:cNvPr id="523" name="Connecteur droit 522"/>
          <p:cNvSpPr/>
          <p:nvPr/>
        </p:nvSpPr>
        <p:spPr>
          <a:xfrm flipH="1">
            <a:off x="7380360" y="3780000"/>
            <a:ext cx="1440000" cy="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pPr algn="ctr"/>
            <a:endParaRPr lang="fr-FR" sz="800" b="0" u="none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524" name="Rectangle 523"/>
          <p:cNvSpPr/>
          <p:nvPr/>
        </p:nvSpPr>
        <p:spPr>
          <a:xfrm>
            <a:off x="8460720" y="1512000"/>
            <a:ext cx="1440000" cy="540000"/>
          </a:xfrm>
          <a:prstGeom prst="rect">
            <a:avLst/>
          </a:prstGeom>
          <a:solidFill>
            <a:srgbClr val="3FAF46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3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DESeq2 </a:t>
            </a:r>
          </a:p>
        </p:txBody>
      </p:sp>
      <p:sp>
        <p:nvSpPr>
          <p:cNvPr id="525" name="Connecteur droit 524"/>
          <p:cNvSpPr/>
          <p:nvPr/>
        </p:nvSpPr>
        <p:spPr>
          <a:xfrm>
            <a:off x="9180720" y="2052000"/>
            <a:ext cx="0" cy="36000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6" name="ZoneTexte 525"/>
          <p:cNvSpPr txBox="1"/>
          <p:nvPr/>
        </p:nvSpPr>
        <p:spPr>
          <a:xfrm>
            <a:off x="2520000" y="4270860"/>
            <a:ext cx="1620000" cy="60228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1050" b="1" u="sng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Normalization</a:t>
            </a:r>
            <a:r>
              <a:rPr lang="fr-FR" sz="1050" b="1" u="sng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 :</a:t>
            </a:r>
            <a:endParaRPr lang="fr-FR" sz="105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/>
            <a:r>
              <a:rPr lang="fr-FR" sz="105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- log1 </a:t>
            </a:r>
            <a:r>
              <a:rPr lang="fr-FR" sz="105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transform</a:t>
            </a:r>
            <a:endParaRPr lang="fr-FR" sz="105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/>
            <a:endParaRPr lang="fr-FR" sz="9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7" name="ZoneTexte 526"/>
          <p:cNvSpPr txBox="1"/>
          <p:nvPr/>
        </p:nvSpPr>
        <p:spPr>
          <a:xfrm>
            <a:off x="11243160" y="6300720"/>
            <a:ext cx="913680" cy="3366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fld id="{C7B9E109-406A-476D-A2B9-D4A43E9633BC}" type="slidenum">
              <a:rPr lang="fr-FR" sz="105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28</a:t>
            </a:fld>
            <a:endParaRPr lang="fr-FR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Rectangle 527"/>
          <p:cNvSpPr/>
          <p:nvPr/>
        </p:nvSpPr>
        <p:spPr>
          <a:xfrm>
            <a:off x="1980000" y="504000"/>
            <a:ext cx="6480720" cy="6318000"/>
          </a:xfrm>
          <a:prstGeom prst="rect">
            <a:avLst/>
          </a:prstGeom>
          <a:solidFill>
            <a:srgbClr val="3FAF46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3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 </a:t>
            </a:r>
          </a:p>
        </p:txBody>
      </p:sp>
      <p:sp>
        <p:nvSpPr>
          <p:cNvPr id="529" name="ZoneTexte 17"/>
          <p:cNvSpPr/>
          <p:nvPr/>
        </p:nvSpPr>
        <p:spPr>
          <a:xfrm>
            <a:off x="3970080" y="60120"/>
            <a:ext cx="396036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fr-FR" sz="2000" b="1" u="sng" strike="noStrike">
                <a:solidFill>
                  <a:schemeClr val="dk1"/>
                </a:solidFill>
                <a:effectLst/>
                <a:uFillTx/>
                <a:latin typeface="DejaVu Math TeX Gyre"/>
              </a:rPr>
              <a:t>Metacell formation</a:t>
            </a:r>
            <a:endParaRPr lang="fr-FR" sz="2000" b="1" u="sng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530" name="Rectangle 529"/>
          <p:cNvSpPr/>
          <p:nvPr/>
        </p:nvSpPr>
        <p:spPr>
          <a:xfrm>
            <a:off x="180000" y="2760840"/>
            <a:ext cx="1620000" cy="540000"/>
          </a:xfrm>
          <a:prstGeom prst="rect">
            <a:avLst/>
          </a:prstGeom>
          <a:solidFill>
            <a:srgbClr val="FFB66C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1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Annotated data</a:t>
            </a:r>
          </a:p>
        </p:txBody>
      </p:sp>
      <p:sp>
        <p:nvSpPr>
          <p:cNvPr id="531" name="Connecteur droit 530"/>
          <p:cNvSpPr/>
          <p:nvPr/>
        </p:nvSpPr>
        <p:spPr>
          <a:xfrm>
            <a:off x="1800000" y="2940840"/>
            <a:ext cx="360000" cy="0"/>
          </a:xfrm>
          <a:prstGeom prst="line">
            <a:avLst/>
          </a:prstGeom>
          <a:ln w="252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2600" tIns="-57600" rIns="102600" bIns="-576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2" name="Connecteur droit 531"/>
          <p:cNvSpPr/>
          <p:nvPr/>
        </p:nvSpPr>
        <p:spPr>
          <a:xfrm>
            <a:off x="2160000" y="1140840"/>
            <a:ext cx="0" cy="5040000"/>
          </a:xfrm>
          <a:prstGeom prst="line">
            <a:avLst/>
          </a:prstGeom>
          <a:ln w="252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2600" tIns="57600" rIns="102600" bIns="576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3" name="Connecteur droit 532"/>
          <p:cNvSpPr/>
          <p:nvPr/>
        </p:nvSpPr>
        <p:spPr>
          <a:xfrm>
            <a:off x="2160000" y="2940840"/>
            <a:ext cx="360000" cy="0"/>
          </a:xfrm>
          <a:prstGeom prst="line">
            <a:avLst/>
          </a:prstGeom>
          <a:ln w="252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2600" tIns="-57600" rIns="102600" bIns="-57600" anchor="ctr">
            <a:noAutofit/>
          </a:bodyPr>
          <a:lstStyle/>
          <a:p>
            <a:pPr algn="ctr"/>
            <a:endParaRPr lang="fr-FR" sz="800" b="0" u="none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pic>
        <p:nvPicPr>
          <p:cNvPr id="534" name="Image 533"/>
          <p:cNvPicPr/>
          <p:nvPr/>
        </p:nvPicPr>
        <p:blipFill>
          <a:blip r:embed="rId2"/>
          <a:stretch/>
        </p:blipFill>
        <p:spPr>
          <a:xfrm>
            <a:off x="2520000" y="717840"/>
            <a:ext cx="1738080" cy="1262160"/>
          </a:xfrm>
          <a:prstGeom prst="rect">
            <a:avLst/>
          </a:prstGeom>
          <a:noFill/>
          <a:ln w="18000">
            <a:solidFill>
              <a:srgbClr val="000000"/>
            </a:solidFill>
            <a:round/>
          </a:ln>
        </p:spPr>
      </p:pic>
      <p:sp>
        <p:nvSpPr>
          <p:cNvPr id="535" name="Connecteur droit 534"/>
          <p:cNvSpPr/>
          <p:nvPr/>
        </p:nvSpPr>
        <p:spPr>
          <a:xfrm>
            <a:off x="4258440" y="1140840"/>
            <a:ext cx="540000" cy="0"/>
          </a:xfrm>
          <a:prstGeom prst="line">
            <a:avLst/>
          </a:prstGeom>
          <a:ln w="252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2600" tIns="-57600" rIns="102600" bIns="-57600" anchor="ctr">
            <a:noAutofit/>
          </a:bodyPr>
          <a:lstStyle/>
          <a:p>
            <a:pPr algn="ctr"/>
            <a:endParaRPr lang="fr-FR" sz="800" b="0" u="none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pic>
        <p:nvPicPr>
          <p:cNvPr id="536" name="Image 535"/>
          <p:cNvPicPr/>
          <p:nvPr/>
        </p:nvPicPr>
        <p:blipFill>
          <a:blip r:embed="rId3"/>
          <a:stretch/>
        </p:blipFill>
        <p:spPr>
          <a:xfrm>
            <a:off x="4786200" y="540000"/>
            <a:ext cx="2954520" cy="2160000"/>
          </a:xfrm>
          <a:prstGeom prst="rect">
            <a:avLst/>
          </a:prstGeom>
          <a:noFill/>
          <a:ln w="18000">
            <a:solidFill>
              <a:srgbClr val="000000"/>
            </a:solidFill>
            <a:round/>
          </a:ln>
        </p:spPr>
      </p:pic>
      <p:pic>
        <p:nvPicPr>
          <p:cNvPr id="537" name="Image 536"/>
          <p:cNvPicPr/>
          <p:nvPr/>
        </p:nvPicPr>
        <p:blipFill>
          <a:blip r:embed="rId4"/>
          <a:stretch/>
        </p:blipFill>
        <p:spPr>
          <a:xfrm>
            <a:off x="2535480" y="2220840"/>
            <a:ext cx="1800000" cy="1371240"/>
          </a:xfrm>
          <a:prstGeom prst="rect">
            <a:avLst/>
          </a:prstGeom>
          <a:noFill/>
          <a:ln w="18000">
            <a:solidFill>
              <a:srgbClr val="000000"/>
            </a:solidFill>
            <a:round/>
          </a:ln>
        </p:spPr>
      </p:pic>
      <p:sp>
        <p:nvSpPr>
          <p:cNvPr id="538" name="Connecteur droit 537"/>
          <p:cNvSpPr/>
          <p:nvPr/>
        </p:nvSpPr>
        <p:spPr>
          <a:xfrm>
            <a:off x="4335840" y="2940840"/>
            <a:ext cx="3854520" cy="0"/>
          </a:xfrm>
          <a:prstGeom prst="line">
            <a:avLst/>
          </a:prstGeom>
          <a:ln w="25200">
            <a:solidFill>
              <a:srgbClr val="3465A4"/>
            </a:solidFill>
            <a:prstDash val="sysDash"/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2600" tIns="-57600" rIns="102600" bIns="-57600" anchor="ctr">
            <a:noAutofit/>
          </a:bodyPr>
          <a:lstStyle/>
          <a:p>
            <a:pPr algn="ctr"/>
            <a:endParaRPr lang="fr-FR" sz="800" b="0" u="none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pic>
        <p:nvPicPr>
          <p:cNvPr id="539" name="Image 538"/>
          <p:cNvPicPr/>
          <p:nvPr/>
        </p:nvPicPr>
        <p:blipFill>
          <a:blip r:embed="rId5"/>
          <a:stretch/>
        </p:blipFill>
        <p:spPr>
          <a:xfrm>
            <a:off x="2535480" y="3840840"/>
            <a:ext cx="1800000" cy="1371240"/>
          </a:xfrm>
          <a:prstGeom prst="rect">
            <a:avLst/>
          </a:prstGeom>
          <a:noFill/>
          <a:ln w="18000">
            <a:solidFill>
              <a:srgbClr val="000000"/>
            </a:solidFill>
            <a:round/>
          </a:ln>
        </p:spPr>
      </p:pic>
      <p:pic>
        <p:nvPicPr>
          <p:cNvPr id="540" name="Image 539"/>
          <p:cNvPicPr/>
          <p:nvPr/>
        </p:nvPicPr>
        <p:blipFill>
          <a:blip r:embed="rId6"/>
          <a:stretch/>
        </p:blipFill>
        <p:spPr>
          <a:xfrm>
            <a:off x="2520000" y="5400000"/>
            <a:ext cx="1815480" cy="1383120"/>
          </a:xfrm>
          <a:prstGeom prst="rect">
            <a:avLst/>
          </a:prstGeom>
          <a:noFill/>
          <a:ln w="18000">
            <a:solidFill>
              <a:srgbClr val="000000"/>
            </a:solidFill>
            <a:round/>
          </a:ln>
        </p:spPr>
      </p:pic>
      <p:sp>
        <p:nvSpPr>
          <p:cNvPr id="541" name="Connecteur droit 540"/>
          <p:cNvSpPr/>
          <p:nvPr/>
        </p:nvSpPr>
        <p:spPr>
          <a:xfrm>
            <a:off x="4335840" y="4500000"/>
            <a:ext cx="3854520" cy="0"/>
          </a:xfrm>
          <a:prstGeom prst="line">
            <a:avLst/>
          </a:prstGeom>
          <a:ln w="25200">
            <a:solidFill>
              <a:srgbClr val="3465A4"/>
            </a:solidFill>
            <a:prstDash val="sysDash"/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2600" tIns="-57600" rIns="102600" bIns="-57600" anchor="ctr">
            <a:noAutofit/>
          </a:bodyPr>
          <a:lstStyle/>
          <a:p>
            <a:pPr algn="ctr"/>
            <a:endParaRPr lang="fr-FR" sz="800" b="0" u="none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542" name="Connecteur droit 541"/>
          <p:cNvSpPr/>
          <p:nvPr/>
        </p:nvSpPr>
        <p:spPr>
          <a:xfrm>
            <a:off x="4335840" y="6120000"/>
            <a:ext cx="3854520" cy="0"/>
          </a:xfrm>
          <a:prstGeom prst="line">
            <a:avLst/>
          </a:prstGeom>
          <a:ln w="25200">
            <a:solidFill>
              <a:srgbClr val="3465A4"/>
            </a:solidFill>
            <a:prstDash val="sysDash"/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2600" tIns="-57600" rIns="102600" bIns="-57600" anchor="ctr">
            <a:noAutofit/>
          </a:bodyPr>
          <a:lstStyle/>
          <a:p>
            <a:pPr algn="ctr"/>
            <a:endParaRPr lang="fr-FR" sz="800" b="0" u="none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543" name="Connecteur droit 542"/>
          <p:cNvSpPr/>
          <p:nvPr/>
        </p:nvSpPr>
        <p:spPr>
          <a:xfrm>
            <a:off x="7740360" y="1080000"/>
            <a:ext cx="449640" cy="0"/>
          </a:xfrm>
          <a:prstGeom prst="line">
            <a:avLst/>
          </a:prstGeom>
          <a:ln w="252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2600" tIns="-57600" rIns="102600" bIns="-57600" anchor="ctr">
            <a:noAutofit/>
          </a:bodyPr>
          <a:lstStyle/>
          <a:p>
            <a:pPr algn="ctr"/>
            <a:endParaRPr lang="fr-FR" sz="800" b="0" u="none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544" name="Connecteur droit 543"/>
          <p:cNvSpPr/>
          <p:nvPr/>
        </p:nvSpPr>
        <p:spPr>
          <a:xfrm>
            <a:off x="8190360" y="1080000"/>
            <a:ext cx="0" cy="5040000"/>
          </a:xfrm>
          <a:prstGeom prst="line">
            <a:avLst/>
          </a:prstGeom>
          <a:ln w="252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2600" tIns="57600" rIns="102600" bIns="576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5" name="Connecteur droit 544"/>
          <p:cNvSpPr/>
          <p:nvPr/>
        </p:nvSpPr>
        <p:spPr>
          <a:xfrm>
            <a:off x="8190360" y="3600000"/>
            <a:ext cx="450360" cy="0"/>
          </a:xfrm>
          <a:prstGeom prst="line">
            <a:avLst/>
          </a:prstGeom>
          <a:ln w="252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2600" tIns="-57600" rIns="102600" bIns="-576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46" name="Image 545"/>
          <p:cNvPicPr/>
          <p:nvPr/>
        </p:nvPicPr>
        <p:blipFill>
          <a:blip r:embed="rId7"/>
          <a:stretch/>
        </p:blipFill>
        <p:spPr>
          <a:xfrm>
            <a:off x="8971920" y="304920"/>
            <a:ext cx="2909160" cy="311508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547" name="Connecteur droit 546"/>
          <p:cNvSpPr/>
          <p:nvPr/>
        </p:nvSpPr>
        <p:spPr>
          <a:xfrm>
            <a:off x="2160000" y="1140840"/>
            <a:ext cx="360000" cy="0"/>
          </a:xfrm>
          <a:prstGeom prst="line">
            <a:avLst/>
          </a:prstGeom>
          <a:ln w="252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2600" tIns="-57600" rIns="102600" bIns="-57600" anchor="ctr">
            <a:noAutofit/>
          </a:bodyPr>
          <a:lstStyle/>
          <a:p>
            <a:pPr algn="ctr"/>
            <a:endParaRPr lang="fr-FR" sz="800" b="0" u="none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548" name="Connecteur droit 547"/>
          <p:cNvSpPr/>
          <p:nvPr/>
        </p:nvSpPr>
        <p:spPr>
          <a:xfrm>
            <a:off x="2160000" y="4500000"/>
            <a:ext cx="360000" cy="0"/>
          </a:xfrm>
          <a:prstGeom prst="line">
            <a:avLst/>
          </a:prstGeom>
          <a:ln w="252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2600" tIns="-57600" rIns="102600" bIns="-57600" anchor="ctr">
            <a:noAutofit/>
          </a:bodyPr>
          <a:lstStyle/>
          <a:p>
            <a:pPr algn="ctr"/>
            <a:endParaRPr lang="fr-FR" sz="800" b="0" u="none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549" name="Connecteur droit 548"/>
          <p:cNvSpPr/>
          <p:nvPr/>
        </p:nvSpPr>
        <p:spPr>
          <a:xfrm>
            <a:off x="2160000" y="6180840"/>
            <a:ext cx="360000" cy="0"/>
          </a:xfrm>
          <a:prstGeom prst="line">
            <a:avLst/>
          </a:prstGeom>
          <a:ln w="252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2600" tIns="-57600" rIns="102600" bIns="-57600" anchor="ctr">
            <a:noAutofit/>
          </a:bodyPr>
          <a:lstStyle/>
          <a:p>
            <a:pPr algn="ctr"/>
            <a:endParaRPr lang="fr-FR" sz="800" b="0" u="none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pic>
        <p:nvPicPr>
          <p:cNvPr id="550" name="Image 549"/>
          <p:cNvPicPr/>
          <p:nvPr/>
        </p:nvPicPr>
        <p:blipFill>
          <a:blip r:embed="rId8"/>
          <a:stretch/>
        </p:blipFill>
        <p:spPr>
          <a:xfrm>
            <a:off x="8846280" y="3420000"/>
            <a:ext cx="2854800" cy="305676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551" name="Forme libre : forme 550"/>
          <p:cNvSpPr/>
          <p:nvPr/>
        </p:nvSpPr>
        <p:spPr>
          <a:xfrm>
            <a:off x="8640720" y="360000"/>
            <a:ext cx="720000" cy="6300000"/>
          </a:xfrm>
          <a:custGeom>
            <a:avLst/>
            <a:gdLst>
              <a:gd name="textAreaLeft" fmla="*/ 211680 w 720000"/>
              <a:gd name="textAreaRight" fmla="*/ 720360 w 720000"/>
              <a:gd name="textAreaTop" fmla="*/ 262440 h 6300000"/>
              <a:gd name="textAreaBottom" fmla="*/ 6037560 h 6300000"/>
              <a:gd name="GluePoint1X" fmla="*/ 21600 w 21600"/>
              <a:gd name="GluePoint1Y" fmla="*/ 0 h 27950"/>
              <a:gd name="GluePoint2X" fmla="*/ 0 w 21600"/>
              <a:gd name="GluePoint2Y" fmla="*/ 10800 h 27950"/>
              <a:gd name="GluePoint3X" fmla="*/ 21600 w 21600"/>
              <a:gd name="GluePoint3Y" fmla="*/ 21600 h 27950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</a:cxnLst>
            <a:rect l="textAreaLeft" t="textAreaTop" r="textAreaRight" b="textAreaBottom"/>
            <a:pathLst>
              <a:path w="21600" h="21600">
                <a:moveTo>
                  <a:pt x="21600" y="0"/>
                </a:moveTo>
                <a:cubicBezTo>
                  <a:pt x="10800" y="0"/>
                  <a:pt x="0" y="900"/>
                  <a:pt x="0" y="1800"/>
                </a:cubicBezTo>
                <a:lnTo>
                  <a:pt x="0" y="19800"/>
                </a:lnTo>
                <a:cubicBezTo>
                  <a:pt x="0" y="20700"/>
                  <a:pt x="10800" y="21600"/>
                  <a:pt x="21600" y="21600"/>
                </a:cubicBezTo>
              </a:path>
            </a:pathLst>
          </a:custGeom>
          <a:noFill/>
          <a:ln w="18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2" name="ZoneTexte 551"/>
          <p:cNvSpPr txBox="1"/>
          <p:nvPr/>
        </p:nvSpPr>
        <p:spPr>
          <a:xfrm>
            <a:off x="6300360" y="6405120"/>
            <a:ext cx="1620000" cy="25488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13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SEACell</a:t>
            </a:r>
            <a:endParaRPr lang="fr-FR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3" name="ZoneTexte 552"/>
          <p:cNvSpPr txBox="1"/>
          <p:nvPr/>
        </p:nvSpPr>
        <p:spPr>
          <a:xfrm>
            <a:off x="11243160" y="6300720"/>
            <a:ext cx="913680" cy="3366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fld id="{1C86B965-A610-4E0D-ACB8-720E3A3B68BA}" type="slidenum">
              <a:rPr lang="fr-FR" sz="105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29</a:t>
            </a:fld>
            <a:endParaRPr lang="fr-FR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 106"/>
          <p:cNvPicPr/>
          <p:nvPr/>
        </p:nvPicPr>
        <p:blipFill>
          <a:blip r:embed="rId2"/>
          <a:stretch/>
        </p:blipFill>
        <p:spPr>
          <a:xfrm>
            <a:off x="2562480" y="900000"/>
            <a:ext cx="8778240" cy="5958000"/>
          </a:xfrm>
          <a:prstGeom prst="rect">
            <a:avLst/>
          </a:prstGeom>
          <a:noFill/>
          <a:ln w="18000">
            <a:noFill/>
          </a:ln>
        </p:spPr>
      </p:pic>
      <p:pic>
        <p:nvPicPr>
          <p:cNvPr id="108" name="Image 107"/>
          <p:cNvPicPr/>
          <p:nvPr/>
        </p:nvPicPr>
        <p:blipFill>
          <a:blip r:embed="rId3"/>
          <a:stretch/>
        </p:blipFill>
        <p:spPr>
          <a:xfrm>
            <a:off x="7020360" y="3600000"/>
            <a:ext cx="180000" cy="180000"/>
          </a:xfrm>
          <a:prstGeom prst="rect">
            <a:avLst/>
          </a:prstGeom>
          <a:noFill/>
          <a:ln w="18000">
            <a:noFill/>
          </a:ln>
        </p:spPr>
      </p:pic>
      <p:pic>
        <p:nvPicPr>
          <p:cNvPr id="109" name="Image 108"/>
          <p:cNvPicPr/>
          <p:nvPr/>
        </p:nvPicPr>
        <p:blipFill>
          <a:blip r:embed="rId3"/>
          <a:stretch/>
        </p:blipFill>
        <p:spPr>
          <a:xfrm>
            <a:off x="7380360" y="3420000"/>
            <a:ext cx="180000" cy="180000"/>
          </a:xfrm>
          <a:prstGeom prst="rect">
            <a:avLst/>
          </a:prstGeom>
          <a:noFill/>
          <a:ln w="18000">
            <a:noFill/>
          </a:ln>
        </p:spPr>
      </p:pic>
      <p:pic>
        <p:nvPicPr>
          <p:cNvPr id="110" name="Image 109"/>
          <p:cNvPicPr/>
          <p:nvPr/>
        </p:nvPicPr>
        <p:blipFill>
          <a:blip r:embed="rId3"/>
          <a:stretch/>
        </p:blipFill>
        <p:spPr>
          <a:xfrm>
            <a:off x="7236360" y="3636000"/>
            <a:ext cx="180000" cy="180000"/>
          </a:xfrm>
          <a:prstGeom prst="rect">
            <a:avLst/>
          </a:prstGeom>
          <a:noFill/>
          <a:ln w="18000">
            <a:noFill/>
          </a:ln>
        </p:spPr>
      </p:pic>
      <p:pic>
        <p:nvPicPr>
          <p:cNvPr id="111" name="Image 110"/>
          <p:cNvPicPr/>
          <p:nvPr/>
        </p:nvPicPr>
        <p:blipFill>
          <a:blip r:embed="rId3"/>
          <a:stretch/>
        </p:blipFill>
        <p:spPr>
          <a:xfrm>
            <a:off x="6840360" y="3780000"/>
            <a:ext cx="180000" cy="180000"/>
          </a:xfrm>
          <a:prstGeom prst="rect">
            <a:avLst/>
          </a:prstGeom>
          <a:noFill/>
          <a:ln w="18000">
            <a:noFill/>
          </a:ln>
        </p:spPr>
      </p:pic>
      <p:pic>
        <p:nvPicPr>
          <p:cNvPr id="112" name="Image 111"/>
          <p:cNvPicPr/>
          <p:nvPr/>
        </p:nvPicPr>
        <p:blipFill>
          <a:blip r:embed="rId3"/>
          <a:stretch/>
        </p:blipFill>
        <p:spPr>
          <a:xfrm>
            <a:off x="4320360" y="4320000"/>
            <a:ext cx="180000" cy="180000"/>
          </a:xfrm>
          <a:prstGeom prst="rect">
            <a:avLst/>
          </a:prstGeom>
          <a:noFill/>
          <a:ln w="18000">
            <a:noFill/>
          </a:ln>
        </p:spPr>
      </p:pic>
      <p:pic>
        <p:nvPicPr>
          <p:cNvPr id="113" name="Image 112"/>
          <p:cNvPicPr/>
          <p:nvPr/>
        </p:nvPicPr>
        <p:blipFill>
          <a:blip r:embed="rId3"/>
          <a:stretch/>
        </p:blipFill>
        <p:spPr>
          <a:xfrm>
            <a:off x="4680360" y="4320000"/>
            <a:ext cx="180000" cy="180000"/>
          </a:xfrm>
          <a:prstGeom prst="rect">
            <a:avLst/>
          </a:prstGeom>
          <a:noFill/>
          <a:ln w="18000">
            <a:noFill/>
          </a:ln>
        </p:spPr>
      </p:pic>
      <p:pic>
        <p:nvPicPr>
          <p:cNvPr id="114" name="Image 113"/>
          <p:cNvPicPr/>
          <p:nvPr/>
        </p:nvPicPr>
        <p:blipFill>
          <a:blip r:embed="rId3"/>
          <a:stretch/>
        </p:blipFill>
        <p:spPr>
          <a:xfrm>
            <a:off x="4500360" y="4140000"/>
            <a:ext cx="180000" cy="180000"/>
          </a:xfrm>
          <a:prstGeom prst="rect">
            <a:avLst/>
          </a:prstGeom>
          <a:noFill/>
          <a:ln w="18000">
            <a:noFill/>
          </a:ln>
        </p:spPr>
      </p:pic>
      <p:pic>
        <p:nvPicPr>
          <p:cNvPr id="115" name="Image 114"/>
          <p:cNvPicPr/>
          <p:nvPr/>
        </p:nvPicPr>
        <p:blipFill>
          <a:blip r:embed="rId3"/>
          <a:stretch/>
        </p:blipFill>
        <p:spPr>
          <a:xfrm>
            <a:off x="3960000" y="4320000"/>
            <a:ext cx="180000" cy="180000"/>
          </a:xfrm>
          <a:prstGeom prst="rect">
            <a:avLst/>
          </a:prstGeom>
          <a:noFill/>
          <a:ln w="18000">
            <a:noFill/>
          </a:ln>
        </p:spPr>
      </p:pic>
      <p:pic>
        <p:nvPicPr>
          <p:cNvPr id="116" name="Image 115"/>
          <p:cNvPicPr/>
          <p:nvPr/>
        </p:nvPicPr>
        <p:blipFill>
          <a:blip r:embed="rId3"/>
          <a:stretch/>
        </p:blipFill>
        <p:spPr>
          <a:xfrm>
            <a:off x="6300360" y="4140000"/>
            <a:ext cx="180000" cy="180000"/>
          </a:xfrm>
          <a:prstGeom prst="rect">
            <a:avLst/>
          </a:prstGeom>
          <a:noFill/>
          <a:ln w="18000">
            <a:noFill/>
          </a:ln>
        </p:spPr>
      </p:pic>
      <p:pic>
        <p:nvPicPr>
          <p:cNvPr id="117" name="Image 116"/>
          <p:cNvPicPr/>
          <p:nvPr/>
        </p:nvPicPr>
        <p:blipFill>
          <a:blip r:embed="rId3"/>
          <a:stretch/>
        </p:blipFill>
        <p:spPr>
          <a:xfrm>
            <a:off x="6480360" y="4320000"/>
            <a:ext cx="180000" cy="180000"/>
          </a:xfrm>
          <a:prstGeom prst="rect">
            <a:avLst/>
          </a:prstGeom>
          <a:noFill/>
          <a:ln w="18000">
            <a:noFill/>
          </a:ln>
        </p:spPr>
      </p:pic>
      <p:pic>
        <p:nvPicPr>
          <p:cNvPr id="118" name="Image 117"/>
          <p:cNvPicPr/>
          <p:nvPr/>
        </p:nvPicPr>
        <p:blipFill>
          <a:blip r:embed="rId3"/>
          <a:stretch/>
        </p:blipFill>
        <p:spPr>
          <a:xfrm>
            <a:off x="1980000" y="1800000"/>
            <a:ext cx="540000" cy="540000"/>
          </a:xfrm>
          <a:prstGeom prst="rect">
            <a:avLst/>
          </a:prstGeom>
          <a:noFill/>
          <a:ln w="18000">
            <a:noFill/>
          </a:ln>
        </p:spPr>
      </p:pic>
      <p:pic>
        <p:nvPicPr>
          <p:cNvPr id="119" name="Image 118"/>
          <p:cNvPicPr/>
          <p:nvPr/>
        </p:nvPicPr>
        <p:blipFill>
          <a:blip r:embed="rId3"/>
          <a:stretch/>
        </p:blipFill>
        <p:spPr>
          <a:xfrm>
            <a:off x="5760360" y="4320000"/>
            <a:ext cx="180000" cy="180000"/>
          </a:xfrm>
          <a:prstGeom prst="rect">
            <a:avLst/>
          </a:prstGeom>
          <a:noFill/>
          <a:ln w="18000">
            <a:noFill/>
          </a:ln>
        </p:spPr>
      </p:pic>
      <p:pic>
        <p:nvPicPr>
          <p:cNvPr id="120" name="Image 119"/>
          <p:cNvPicPr/>
          <p:nvPr/>
        </p:nvPicPr>
        <p:blipFill>
          <a:blip r:embed="rId3"/>
          <a:stretch/>
        </p:blipFill>
        <p:spPr>
          <a:xfrm>
            <a:off x="4320360" y="4320000"/>
            <a:ext cx="180000" cy="180000"/>
          </a:xfrm>
          <a:prstGeom prst="rect">
            <a:avLst/>
          </a:prstGeom>
          <a:noFill/>
          <a:ln w="18000">
            <a:noFill/>
          </a:ln>
        </p:spPr>
      </p:pic>
      <p:pic>
        <p:nvPicPr>
          <p:cNvPr id="121" name="Image 120"/>
          <p:cNvPicPr/>
          <p:nvPr/>
        </p:nvPicPr>
        <p:blipFill>
          <a:blip r:embed="rId3"/>
          <a:stretch/>
        </p:blipFill>
        <p:spPr>
          <a:xfrm>
            <a:off x="4680360" y="4320000"/>
            <a:ext cx="180000" cy="180000"/>
          </a:xfrm>
          <a:prstGeom prst="rect">
            <a:avLst/>
          </a:prstGeom>
          <a:noFill/>
          <a:ln w="18000">
            <a:noFill/>
          </a:ln>
        </p:spPr>
      </p:pic>
      <p:pic>
        <p:nvPicPr>
          <p:cNvPr id="122" name="Image 121"/>
          <p:cNvPicPr/>
          <p:nvPr/>
        </p:nvPicPr>
        <p:blipFill>
          <a:blip r:embed="rId3"/>
          <a:stretch/>
        </p:blipFill>
        <p:spPr>
          <a:xfrm>
            <a:off x="4500360" y="4140000"/>
            <a:ext cx="180000" cy="180000"/>
          </a:xfrm>
          <a:prstGeom prst="rect">
            <a:avLst/>
          </a:prstGeom>
          <a:noFill/>
          <a:ln w="18000">
            <a:noFill/>
          </a:ln>
        </p:spPr>
      </p:pic>
      <p:pic>
        <p:nvPicPr>
          <p:cNvPr id="123" name="Image 122"/>
          <p:cNvPicPr/>
          <p:nvPr/>
        </p:nvPicPr>
        <p:blipFill>
          <a:blip r:embed="rId3"/>
          <a:stretch/>
        </p:blipFill>
        <p:spPr>
          <a:xfrm>
            <a:off x="3960000" y="4320000"/>
            <a:ext cx="180000" cy="18000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124" name="ZoneTexte 123"/>
          <p:cNvSpPr txBox="1"/>
          <p:nvPr/>
        </p:nvSpPr>
        <p:spPr>
          <a:xfrm>
            <a:off x="1260000" y="360000"/>
            <a:ext cx="6660720" cy="108000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2400" b="1" u="sng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Nasal mucosa and Hcov-229E infection</a:t>
            </a:r>
            <a:endParaRPr lang="fr-FR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" name="Connecteur droit 124"/>
          <p:cNvSpPr/>
          <p:nvPr/>
        </p:nvSpPr>
        <p:spPr>
          <a:xfrm>
            <a:off x="4320360" y="4500000"/>
            <a:ext cx="0" cy="720000"/>
          </a:xfrm>
          <a:prstGeom prst="line">
            <a:avLst/>
          </a:prstGeom>
          <a:ln w="1800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6" name="Connecteur droit 125"/>
          <p:cNvSpPr/>
          <p:nvPr/>
        </p:nvSpPr>
        <p:spPr>
          <a:xfrm>
            <a:off x="6300360" y="4500000"/>
            <a:ext cx="0" cy="720000"/>
          </a:xfrm>
          <a:prstGeom prst="line">
            <a:avLst/>
          </a:prstGeom>
          <a:ln w="1800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" name="ZoneTexte 126"/>
          <p:cNvSpPr txBox="1"/>
          <p:nvPr/>
        </p:nvSpPr>
        <p:spPr>
          <a:xfrm>
            <a:off x="4320360" y="4680000"/>
            <a:ext cx="720000" cy="36000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1400" b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?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" name="ZoneTexte 127"/>
          <p:cNvSpPr txBox="1"/>
          <p:nvPr/>
        </p:nvSpPr>
        <p:spPr>
          <a:xfrm>
            <a:off x="6300360" y="4680000"/>
            <a:ext cx="720000" cy="36000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1400" b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?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" name="ZoneTexte 128"/>
          <p:cNvSpPr txBox="1"/>
          <p:nvPr/>
        </p:nvSpPr>
        <p:spPr>
          <a:xfrm>
            <a:off x="1692000" y="2340000"/>
            <a:ext cx="1080000" cy="18000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700" b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Hcov-229E</a:t>
            </a:r>
            <a:endParaRPr lang="fr-FR" sz="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" name="ZoneTexte 129"/>
          <p:cNvSpPr txBox="1"/>
          <p:nvPr/>
        </p:nvSpPr>
        <p:spPr>
          <a:xfrm>
            <a:off x="11243160" y="6300720"/>
            <a:ext cx="913680" cy="3366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fld id="{4AB9BF2F-E317-4D43-BCDF-4A3A2AB61716}" type="slidenum">
              <a:rPr lang="fr-FR" sz="105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3</a:t>
            </a:fld>
            <a:endParaRPr lang="fr-FR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ZoneTexte 29"/>
          <p:cNvSpPr/>
          <p:nvPr/>
        </p:nvSpPr>
        <p:spPr>
          <a:xfrm>
            <a:off x="3960000" y="200520"/>
            <a:ext cx="3960360" cy="700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fr-FR" sz="2000" b="1" u="sng" strike="noStrike">
                <a:solidFill>
                  <a:schemeClr val="dk1"/>
                </a:solidFill>
                <a:effectLst/>
                <a:uFillTx/>
                <a:latin typeface="DejaVu Math TeX Gyre"/>
              </a:rPr>
              <a:t>Metacell formation </a:t>
            </a:r>
            <a:r>
              <a:rPr lang="fr-FR" sz="2000" b="1" u="none" strike="noStrike">
                <a:solidFill>
                  <a:schemeClr val="dk1"/>
                </a:solidFill>
                <a:effectLst/>
                <a:uFillTx/>
                <a:latin typeface="DejaVu Math TeX Gyre"/>
              </a:rPr>
              <a:t>: </a:t>
            </a:r>
            <a:endParaRPr lang="fr-FR" sz="2000" b="1" u="sng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  <a:p>
            <a:pPr algn="ctr" defTabSz="914400">
              <a:lnSpc>
                <a:spcPct val="100000"/>
              </a:lnSpc>
            </a:pPr>
            <a:r>
              <a:rPr lang="fr-FR" sz="2000" b="1" u="none" strike="noStrike">
                <a:solidFill>
                  <a:schemeClr val="dk1"/>
                </a:solidFill>
                <a:effectLst/>
                <a:uFillTx/>
                <a:latin typeface="DejaVu Math TeX Gyre"/>
              </a:rPr>
              <a:t>A few metrics</a:t>
            </a:r>
            <a:endParaRPr lang="fr-FR" sz="2000" b="1" u="sng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pic>
        <p:nvPicPr>
          <p:cNvPr id="555" name="Image 554"/>
          <p:cNvPicPr/>
          <p:nvPr/>
        </p:nvPicPr>
        <p:blipFill>
          <a:blip r:embed="rId2"/>
          <a:stretch/>
        </p:blipFill>
        <p:spPr>
          <a:xfrm>
            <a:off x="180000" y="1800000"/>
            <a:ext cx="3600360" cy="3426840"/>
          </a:xfrm>
          <a:prstGeom prst="rect">
            <a:avLst/>
          </a:prstGeom>
          <a:noFill/>
          <a:ln w="18000">
            <a:noFill/>
          </a:ln>
        </p:spPr>
      </p:pic>
      <p:pic>
        <p:nvPicPr>
          <p:cNvPr id="556" name="Image 555"/>
          <p:cNvPicPr/>
          <p:nvPr/>
        </p:nvPicPr>
        <p:blipFill>
          <a:blip r:embed="rId3"/>
          <a:stretch/>
        </p:blipFill>
        <p:spPr>
          <a:xfrm>
            <a:off x="3960000" y="1800000"/>
            <a:ext cx="4078440" cy="3240000"/>
          </a:xfrm>
          <a:prstGeom prst="rect">
            <a:avLst/>
          </a:prstGeom>
          <a:noFill/>
          <a:ln w="18000">
            <a:noFill/>
          </a:ln>
        </p:spPr>
      </p:pic>
      <p:pic>
        <p:nvPicPr>
          <p:cNvPr id="557" name="Image 556"/>
          <p:cNvPicPr/>
          <p:nvPr/>
        </p:nvPicPr>
        <p:blipFill>
          <a:blip r:embed="rId4"/>
          <a:stretch/>
        </p:blipFill>
        <p:spPr>
          <a:xfrm>
            <a:off x="8479080" y="924480"/>
            <a:ext cx="2855160" cy="2495520"/>
          </a:xfrm>
          <a:prstGeom prst="rect">
            <a:avLst/>
          </a:prstGeom>
          <a:noFill/>
          <a:ln w="18000">
            <a:noFill/>
          </a:ln>
        </p:spPr>
      </p:pic>
      <p:pic>
        <p:nvPicPr>
          <p:cNvPr id="558" name="Image 557"/>
          <p:cNvPicPr/>
          <p:nvPr/>
        </p:nvPicPr>
        <p:blipFill>
          <a:blip r:embed="rId5"/>
          <a:stretch/>
        </p:blipFill>
        <p:spPr>
          <a:xfrm>
            <a:off x="8299080" y="3506040"/>
            <a:ext cx="3196800" cy="279396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559" name="ZoneTexte 558"/>
          <p:cNvSpPr txBox="1"/>
          <p:nvPr/>
        </p:nvSpPr>
        <p:spPr>
          <a:xfrm>
            <a:off x="11243160" y="6300720"/>
            <a:ext cx="913680" cy="3366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fld id="{E223B238-0646-4858-8933-FBAF931212A8}" type="slidenum">
              <a:rPr lang="fr-FR" sz="105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30</a:t>
            </a:fld>
            <a:endParaRPr lang="fr-FR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ZoneTexte 30"/>
          <p:cNvSpPr/>
          <p:nvPr/>
        </p:nvSpPr>
        <p:spPr>
          <a:xfrm>
            <a:off x="3960000" y="200520"/>
            <a:ext cx="396036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fr-FR" sz="2000" b="1" u="sng" strike="noStrike">
                <a:solidFill>
                  <a:schemeClr val="dk1"/>
                </a:solidFill>
                <a:effectLst/>
                <a:uFillTx/>
                <a:latin typeface="DejaVu Math TeX Gyre"/>
              </a:rPr>
              <a:t>Metacell formation</a:t>
            </a:r>
            <a:endParaRPr lang="fr-FR" sz="2000" b="1" u="sng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pic>
        <p:nvPicPr>
          <p:cNvPr id="561" name="Image 560"/>
          <p:cNvPicPr/>
          <p:nvPr/>
        </p:nvPicPr>
        <p:blipFill>
          <a:blip r:embed="rId2"/>
          <a:stretch/>
        </p:blipFill>
        <p:spPr>
          <a:xfrm>
            <a:off x="2553840" y="900000"/>
            <a:ext cx="6086520" cy="540972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562" name="ZoneTexte 561"/>
          <p:cNvSpPr txBox="1"/>
          <p:nvPr/>
        </p:nvSpPr>
        <p:spPr>
          <a:xfrm>
            <a:off x="11243160" y="6300720"/>
            <a:ext cx="913680" cy="3366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fld id="{D00AEE08-7E8A-4997-9D49-BDD8EECE0A6E}" type="slidenum">
              <a:rPr lang="fr-FR" sz="105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31</a:t>
            </a:fld>
            <a:endParaRPr lang="fr-FR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ZoneTexte 28"/>
          <p:cNvSpPr/>
          <p:nvPr/>
        </p:nvSpPr>
        <p:spPr>
          <a:xfrm>
            <a:off x="3960000" y="324720"/>
            <a:ext cx="3960360" cy="700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fr-FR" sz="2000" b="1" u="sng" strike="noStrike">
                <a:solidFill>
                  <a:schemeClr val="dk1"/>
                </a:solidFill>
                <a:effectLst/>
                <a:uFillTx/>
                <a:latin typeface="DejaVu Math TeX Gyre"/>
              </a:rPr>
              <a:t>Differential expression in each cell type</a:t>
            </a:r>
            <a:endParaRPr lang="fr-FR" sz="2000" b="1" u="sng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564" name="Rectangle 563"/>
          <p:cNvSpPr/>
          <p:nvPr/>
        </p:nvSpPr>
        <p:spPr>
          <a:xfrm>
            <a:off x="1080000" y="4032000"/>
            <a:ext cx="1620000" cy="540000"/>
          </a:xfrm>
          <a:prstGeom prst="rect">
            <a:avLst/>
          </a:prstGeom>
          <a:solidFill>
            <a:srgbClr val="FFB66C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1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Integrated data with X_train</a:t>
            </a:r>
          </a:p>
        </p:txBody>
      </p:sp>
      <p:sp>
        <p:nvSpPr>
          <p:cNvPr id="565" name="Connecteur droit 564"/>
          <p:cNvSpPr/>
          <p:nvPr/>
        </p:nvSpPr>
        <p:spPr>
          <a:xfrm>
            <a:off x="2700000" y="4212000"/>
            <a:ext cx="1260000" cy="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pPr algn="ctr"/>
            <a:endParaRPr lang="fr-FR" sz="800" b="0" u="none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566" name="Connecteur droit 565"/>
          <p:cNvSpPr/>
          <p:nvPr/>
        </p:nvSpPr>
        <p:spPr>
          <a:xfrm>
            <a:off x="0" y="4212000"/>
            <a:ext cx="1080000" cy="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pPr algn="ctr"/>
            <a:endParaRPr lang="fr-FR" sz="800" b="0" u="none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567" name="Rectangle 566"/>
          <p:cNvSpPr/>
          <p:nvPr/>
        </p:nvSpPr>
        <p:spPr>
          <a:xfrm>
            <a:off x="3960000" y="4032000"/>
            <a:ext cx="1620000" cy="540000"/>
          </a:xfrm>
          <a:prstGeom prst="rect">
            <a:avLst/>
          </a:prstGeom>
          <a:solidFill>
            <a:srgbClr val="FFB66C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1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Normalised data with X_train</a:t>
            </a:r>
          </a:p>
        </p:txBody>
      </p:sp>
      <p:sp>
        <p:nvSpPr>
          <p:cNvPr id="568" name="ZoneTexte 567"/>
          <p:cNvSpPr txBox="1"/>
          <p:nvPr/>
        </p:nvSpPr>
        <p:spPr>
          <a:xfrm>
            <a:off x="2521976" y="4263356"/>
            <a:ext cx="1620000" cy="60228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1050" b="1" u="sng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Normalization :</a:t>
            </a:r>
            <a:endParaRPr lang="fr-FR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/>
            <a:r>
              <a:rPr lang="fr-FR" sz="105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- log1 transform</a:t>
            </a:r>
            <a:endParaRPr lang="fr-FR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/>
            <a:endParaRPr lang="fr-FR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9" name="Connecteur droit 568"/>
          <p:cNvSpPr/>
          <p:nvPr/>
        </p:nvSpPr>
        <p:spPr>
          <a:xfrm>
            <a:off x="5580360" y="4212000"/>
            <a:ext cx="1080000" cy="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pPr algn="ctr"/>
            <a:endParaRPr lang="fr-FR" sz="800" b="0" u="none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570" name="Rectangle 569"/>
          <p:cNvSpPr/>
          <p:nvPr/>
        </p:nvSpPr>
        <p:spPr>
          <a:xfrm>
            <a:off x="6660360" y="4032000"/>
            <a:ext cx="1620000" cy="540000"/>
          </a:xfrm>
          <a:prstGeom prst="rect">
            <a:avLst/>
          </a:prstGeom>
          <a:solidFill>
            <a:srgbClr val="FFB66C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1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Annotated data</a:t>
            </a:r>
          </a:p>
        </p:txBody>
      </p:sp>
      <p:sp>
        <p:nvSpPr>
          <p:cNvPr id="571" name="Connecteur droit 570"/>
          <p:cNvSpPr/>
          <p:nvPr/>
        </p:nvSpPr>
        <p:spPr>
          <a:xfrm>
            <a:off x="-180000" y="2412000"/>
            <a:ext cx="900000" cy="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pPr algn="ctr"/>
            <a:endParaRPr lang="fr-FR" sz="800" b="0" u="none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572" name="Rectangle 571"/>
          <p:cNvSpPr/>
          <p:nvPr/>
        </p:nvSpPr>
        <p:spPr>
          <a:xfrm>
            <a:off x="10080720" y="2232000"/>
            <a:ext cx="1620000" cy="540000"/>
          </a:xfrm>
          <a:prstGeom prst="rect">
            <a:avLst/>
          </a:prstGeom>
          <a:solidFill>
            <a:srgbClr val="FFB66C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1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Differential expression of genes </a:t>
            </a:r>
          </a:p>
        </p:txBody>
      </p:sp>
      <p:sp>
        <p:nvSpPr>
          <p:cNvPr id="573" name="Rectangle 572"/>
          <p:cNvSpPr/>
          <p:nvPr/>
        </p:nvSpPr>
        <p:spPr>
          <a:xfrm>
            <a:off x="5040360" y="3132000"/>
            <a:ext cx="1440000" cy="540000"/>
          </a:xfrm>
          <a:prstGeom prst="rect">
            <a:avLst/>
          </a:prstGeom>
          <a:solidFill>
            <a:srgbClr val="3FAF46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3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Gene marker analysis</a:t>
            </a:r>
          </a:p>
        </p:txBody>
      </p:sp>
      <p:sp>
        <p:nvSpPr>
          <p:cNvPr id="574" name="Connecteur droit 573"/>
          <p:cNvSpPr/>
          <p:nvPr/>
        </p:nvSpPr>
        <p:spPr>
          <a:xfrm>
            <a:off x="5940360" y="3672000"/>
            <a:ext cx="0" cy="54000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5" name="Rectangle 574"/>
          <p:cNvSpPr/>
          <p:nvPr/>
        </p:nvSpPr>
        <p:spPr>
          <a:xfrm>
            <a:off x="720000" y="2232000"/>
            <a:ext cx="1620000" cy="540000"/>
          </a:xfrm>
          <a:prstGeom prst="rect">
            <a:avLst/>
          </a:prstGeom>
          <a:solidFill>
            <a:srgbClr val="FFB66C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1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 Data X_test</a:t>
            </a:r>
          </a:p>
        </p:txBody>
      </p:sp>
      <p:sp>
        <p:nvSpPr>
          <p:cNvPr id="576" name="Connecteur droit 575"/>
          <p:cNvSpPr/>
          <p:nvPr/>
        </p:nvSpPr>
        <p:spPr>
          <a:xfrm>
            <a:off x="2340000" y="2412000"/>
            <a:ext cx="4320360" cy="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7" name="Rectangle 576"/>
          <p:cNvSpPr/>
          <p:nvPr/>
        </p:nvSpPr>
        <p:spPr>
          <a:xfrm>
            <a:off x="6660360" y="3132000"/>
            <a:ext cx="1620000" cy="540000"/>
          </a:xfrm>
          <a:prstGeom prst="rect">
            <a:avLst/>
          </a:prstGeom>
          <a:solidFill>
            <a:srgbClr val="FFB66C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1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Metacell creation using SEACell</a:t>
            </a:r>
          </a:p>
        </p:txBody>
      </p:sp>
      <p:sp>
        <p:nvSpPr>
          <p:cNvPr id="578" name="Connecteur droit 577"/>
          <p:cNvSpPr/>
          <p:nvPr/>
        </p:nvSpPr>
        <p:spPr>
          <a:xfrm flipV="1">
            <a:off x="7380360" y="3672000"/>
            <a:ext cx="0" cy="36000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9" name="Connecteur droit 578"/>
          <p:cNvSpPr/>
          <p:nvPr/>
        </p:nvSpPr>
        <p:spPr>
          <a:xfrm flipV="1">
            <a:off x="7380360" y="2772000"/>
            <a:ext cx="0" cy="360000"/>
          </a:xfrm>
          <a:prstGeom prst="line">
            <a:avLst/>
          </a:prstGeom>
          <a:ln w="18000">
            <a:solidFill>
              <a:srgbClr val="3465A4"/>
            </a:solidFill>
            <a:prstDash val="dash"/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0" name="Rectangle 579"/>
          <p:cNvSpPr/>
          <p:nvPr/>
        </p:nvSpPr>
        <p:spPr>
          <a:xfrm>
            <a:off x="6660360" y="2232000"/>
            <a:ext cx="1620000" cy="540000"/>
          </a:xfrm>
          <a:prstGeom prst="rect">
            <a:avLst/>
          </a:prstGeom>
          <a:solidFill>
            <a:srgbClr val="FFB66C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1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Metacell count matrix creation with X_test</a:t>
            </a:r>
          </a:p>
        </p:txBody>
      </p:sp>
      <p:sp>
        <p:nvSpPr>
          <p:cNvPr id="581" name="Connecteur droit 580"/>
          <p:cNvSpPr/>
          <p:nvPr/>
        </p:nvSpPr>
        <p:spPr>
          <a:xfrm>
            <a:off x="8280720" y="2412000"/>
            <a:ext cx="1800000" cy="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pPr algn="ctr"/>
            <a:endParaRPr lang="fr-FR" sz="800" b="0" u="none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582" name="ZoneTexte 581"/>
          <p:cNvSpPr txBox="1"/>
          <p:nvPr/>
        </p:nvSpPr>
        <p:spPr>
          <a:xfrm>
            <a:off x="2339999" y="6660000"/>
            <a:ext cx="8154335" cy="213990"/>
          </a:xfrm>
          <a:prstGeom prst="rect">
            <a:avLst/>
          </a:prstGeom>
          <a:noFill/>
          <a:ln w="18000">
            <a:noFill/>
          </a:ln>
        </p:spPr>
        <p:txBody>
          <a:bodyPr wrap="square" lIns="90000" tIns="45000" rIns="90000" bIns="45000" anchor="t">
            <a:spAutoFit/>
          </a:bodyPr>
          <a:lstStyle/>
          <a:p>
            <a:pPr algn="ctr"/>
            <a:r>
              <a:rPr lang="fr-FR" sz="8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1.Neufeld, A., Gao, L. L., Popp, J., Battle, A. &amp; Witten, D. </a:t>
            </a:r>
            <a:r>
              <a:rPr lang="fr-FR" sz="800" b="0" u="none" strike="noStrike" dirty="0" err="1">
                <a:solidFill>
                  <a:srgbClr val="000000"/>
                </a:solidFill>
                <a:effectLst/>
                <a:uFillTx/>
                <a:latin typeface="Arial"/>
              </a:rPr>
              <a:t>Inference</a:t>
            </a:r>
            <a:r>
              <a:rPr lang="fr-FR" sz="8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r>
              <a:rPr lang="fr-FR" sz="800" b="0" u="none" strike="noStrike" dirty="0" err="1">
                <a:solidFill>
                  <a:srgbClr val="000000"/>
                </a:solidFill>
                <a:effectLst/>
                <a:uFillTx/>
                <a:latin typeface="Arial"/>
              </a:rPr>
              <a:t>after</a:t>
            </a:r>
            <a:r>
              <a:rPr lang="fr-FR" sz="8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 latent variable estimation for single-</a:t>
            </a:r>
            <a:r>
              <a:rPr lang="fr-FR" sz="800" b="0" u="none" strike="noStrike" dirty="0" err="1">
                <a:solidFill>
                  <a:srgbClr val="000000"/>
                </a:solidFill>
                <a:effectLst/>
                <a:uFillTx/>
                <a:latin typeface="Arial"/>
              </a:rPr>
              <a:t>cell</a:t>
            </a:r>
            <a:r>
              <a:rPr lang="fr-FR" sz="8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 RNA </a:t>
            </a:r>
            <a:r>
              <a:rPr lang="fr-FR" sz="800" b="0" u="none" strike="noStrike" dirty="0" err="1">
                <a:solidFill>
                  <a:srgbClr val="000000"/>
                </a:solidFill>
                <a:effectLst/>
                <a:uFillTx/>
                <a:latin typeface="Arial"/>
              </a:rPr>
              <a:t>sequencing</a:t>
            </a:r>
            <a:r>
              <a:rPr lang="fr-FR" sz="8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 data. </a:t>
            </a:r>
            <a:r>
              <a:rPr lang="fr-FR" sz="800" b="0" u="none" strike="noStrike" dirty="0" err="1">
                <a:solidFill>
                  <a:srgbClr val="000000"/>
                </a:solidFill>
                <a:effectLst/>
                <a:uFillTx/>
                <a:latin typeface="Arial"/>
              </a:rPr>
              <a:t>Biostatistics</a:t>
            </a:r>
            <a:r>
              <a:rPr lang="fr-FR" sz="8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 25, 270–287 (2023) </a:t>
            </a:r>
          </a:p>
        </p:txBody>
      </p:sp>
      <p:sp>
        <p:nvSpPr>
          <p:cNvPr id="583" name="ZoneTexte 582"/>
          <p:cNvSpPr txBox="1"/>
          <p:nvPr/>
        </p:nvSpPr>
        <p:spPr>
          <a:xfrm>
            <a:off x="6957000" y="2899800"/>
            <a:ext cx="495360" cy="23220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[1.]</a:t>
            </a:r>
          </a:p>
        </p:txBody>
      </p:sp>
      <p:sp>
        <p:nvSpPr>
          <p:cNvPr id="584" name="Flèche : bas 583"/>
          <p:cNvSpPr/>
          <p:nvPr/>
        </p:nvSpPr>
        <p:spPr>
          <a:xfrm>
            <a:off x="7380360" y="1800000"/>
            <a:ext cx="180000" cy="432000"/>
          </a:xfrm>
          <a:prstGeom prst="downArrow">
            <a:avLst>
              <a:gd name="adj1" fmla="val 31737"/>
              <a:gd name="adj2" fmla="val 101658"/>
            </a:avLst>
          </a:prstGeom>
          <a:solidFill>
            <a:srgbClr val="FF0000"/>
          </a:solidFill>
          <a:ln w="18000">
            <a:solidFill>
              <a:srgbClr val="FF383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800" b="0" u="none" strike="noStrike">
              <a:solidFill>
                <a:srgbClr val="FFFFFF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585" name="Rectangle 584"/>
          <p:cNvSpPr/>
          <p:nvPr/>
        </p:nvSpPr>
        <p:spPr>
          <a:xfrm>
            <a:off x="8820720" y="3600000"/>
            <a:ext cx="1440000" cy="540000"/>
          </a:xfrm>
          <a:prstGeom prst="rect">
            <a:avLst/>
          </a:prstGeom>
          <a:solidFill>
            <a:srgbClr val="3FAF46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3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SEACell </a:t>
            </a:r>
          </a:p>
        </p:txBody>
      </p:sp>
      <p:sp>
        <p:nvSpPr>
          <p:cNvPr id="586" name="Connecteur droit 585"/>
          <p:cNvSpPr/>
          <p:nvPr/>
        </p:nvSpPr>
        <p:spPr>
          <a:xfrm flipH="1">
            <a:off x="7380360" y="3780000"/>
            <a:ext cx="1440000" cy="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pPr algn="ctr"/>
            <a:endParaRPr lang="fr-FR" sz="800" b="0" u="none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587" name="Rectangle 586"/>
          <p:cNvSpPr/>
          <p:nvPr/>
        </p:nvSpPr>
        <p:spPr>
          <a:xfrm>
            <a:off x="8460720" y="1512000"/>
            <a:ext cx="1440000" cy="540000"/>
          </a:xfrm>
          <a:prstGeom prst="rect">
            <a:avLst/>
          </a:prstGeom>
          <a:solidFill>
            <a:srgbClr val="3FAF46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3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DESeq2 </a:t>
            </a:r>
          </a:p>
        </p:txBody>
      </p:sp>
      <p:sp>
        <p:nvSpPr>
          <p:cNvPr id="588" name="Connecteur droit 587"/>
          <p:cNvSpPr/>
          <p:nvPr/>
        </p:nvSpPr>
        <p:spPr>
          <a:xfrm>
            <a:off x="9180720" y="2052000"/>
            <a:ext cx="0" cy="36000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0" name="ZoneTexte 589"/>
          <p:cNvSpPr txBox="1"/>
          <p:nvPr/>
        </p:nvSpPr>
        <p:spPr>
          <a:xfrm>
            <a:off x="11243160" y="6300720"/>
            <a:ext cx="913680" cy="3366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fld id="{680F3814-2BA7-4AD1-A7B3-F196ADF71421}" type="slidenum">
              <a:rPr lang="fr-FR" sz="105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32</a:t>
            </a:fld>
            <a:endParaRPr lang="fr-FR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ZoneTexte 32"/>
          <p:cNvSpPr/>
          <p:nvPr/>
        </p:nvSpPr>
        <p:spPr>
          <a:xfrm>
            <a:off x="3960000" y="324720"/>
            <a:ext cx="3960360" cy="700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fr-FR" sz="2000" b="1" u="sng" strike="noStrike">
                <a:solidFill>
                  <a:schemeClr val="dk1"/>
                </a:solidFill>
                <a:effectLst/>
                <a:uFillTx/>
                <a:latin typeface="DejaVu Math TeX Gyre"/>
              </a:rPr>
              <a:t>Differential expression in each cell type</a:t>
            </a:r>
            <a:endParaRPr lang="fr-FR" sz="2000" b="1" u="sng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607" name="ZoneTexte 606"/>
          <p:cNvSpPr txBox="1"/>
          <p:nvPr/>
        </p:nvSpPr>
        <p:spPr>
          <a:xfrm>
            <a:off x="11243160" y="6300720"/>
            <a:ext cx="913680" cy="3366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fld id="{FB625863-8CC4-4BD5-9390-3BA2F7ED9189}" type="slidenum">
              <a:rPr lang="fr-FR" sz="105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33</a:t>
            </a:fld>
            <a:endParaRPr lang="fr-FR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369A1CD-BA9A-4705-984A-0474612AE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30" y="1424763"/>
            <a:ext cx="5887164" cy="427122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E7FF292-8807-422E-89A7-F5117DD22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676" y="1269615"/>
            <a:ext cx="5887164" cy="4318769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7D4F0435-FD5A-483B-A62E-EC3EA26FD8FA}"/>
              </a:ext>
            </a:extLst>
          </p:cNvPr>
          <p:cNvSpPr txBox="1"/>
          <p:nvPr/>
        </p:nvSpPr>
        <p:spPr>
          <a:xfrm>
            <a:off x="11564640" y="1495031"/>
            <a:ext cx="592200" cy="21399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800" b="1" i="1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IFI27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51FA25D-86B5-40B2-9E16-EDA76470CC9B}"/>
              </a:ext>
            </a:extLst>
          </p:cNvPr>
          <p:cNvSpPr txBox="1"/>
          <p:nvPr/>
        </p:nvSpPr>
        <p:spPr>
          <a:xfrm>
            <a:off x="5434265" y="2139991"/>
            <a:ext cx="592200" cy="21399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800" b="1" i="1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IFI6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50F0ABC-0EF4-43E2-B65F-A9868EB7DB3A}"/>
              </a:ext>
            </a:extLst>
          </p:cNvPr>
          <p:cNvSpPr txBox="1"/>
          <p:nvPr/>
        </p:nvSpPr>
        <p:spPr>
          <a:xfrm>
            <a:off x="5434265" y="4079370"/>
            <a:ext cx="592200" cy="21399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800" b="1" i="1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IFIT1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2F3031E-7EE6-4352-989B-DB7E14EE315A}"/>
              </a:ext>
            </a:extLst>
          </p:cNvPr>
          <p:cNvSpPr txBox="1"/>
          <p:nvPr/>
        </p:nvSpPr>
        <p:spPr>
          <a:xfrm>
            <a:off x="5504594" y="4439654"/>
            <a:ext cx="592200" cy="21399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800" b="1" i="1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IFI44L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FA09B85-9FF6-4FE0-A476-DB16A7E1D665}"/>
              </a:ext>
            </a:extLst>
          </p:cNvPr>
          <p:cNvSpPr txBox="1"/>
          <p:nvPr/>
        </p:nvSpPr>
        <p:spPr>
          <a:xfrm>
            <a:off x="3960000" y="3919710"/>
            <a:ext cx="592200" cy="31932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800" b="1" i="1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ISG15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416D19C-86E4-4304-BB98-F04D275D4EBA}"/>
              </a:ext>
            </a:extLst>
          </p:cNvPr>
          <p:cNvSpPr txBox="1"/>
          <p:nvPr/>
        </p:nvSpPr>
        <p:spPr>
          <a:xfrm>
            <a:off x="704132" y="4895223"/>
            <a:ext cx="787784" cy="213990"/>
          </a:xfrm>
          <a:prstGeom prst="rect">
            <a:avLst/>
          </a:prstGeom>
          <a:noFill/>
          <a:ln w="18000">
            <a:noFill/>
          </a:ln>
        </p:spPr>
        <p:txBody>
          <a:bodyPr wrap="square" lIns="90000" tIns="45000" rIns="90000" bIns="45000" anchor="t">
            <a:spAutoFit/>
          </a:bodyPr>
          <a:lstStyle/>
          <a:p>
            <a:pPr algn="ctr"/>
            <a:r>
              <a:rPr lang="fr-FR" sz="800" b="1" i="1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TNFRSF10D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5DDBA6A0-2E69-48CF-B778-E6DF01361EC5}"/>
              </a:ext>
            </a:extLst>
          </p:cNvPr>
          <p:cNvSpPr txBox="1"/>
          <p:nvPr/>
        </p:nvSpPr>
        <p:spPr>
          <a:xfrm>
            <a:off x="10297313" y="3705720"/>
            <a:ext cx="592200" cy="21399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800" b="1" i="1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PLAUR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53F99F3-F551-4116-B87A-50BB03FC6000}"/>
              </a:ext>
            </a:extLst>
          </p:cNvPr>
          <p:cNvSpPr txBox="1"/>
          <p:nvPr/>
        </p:nvSpPr>
        <p:spPr>
          <a:xfrm>
            <a:off x="6912429" y="4439654"/>
            <a:ext cx="715592" cy="213990"/>
          </a:xfrm>
          <a:prstGeom prst="rect">
            <a:avLst/>
          </a:prstGeom>
          <a:noFill/>
          <a:ln w="18000">
            <a:noFill/>
          </a:ln>
        </p:spPr>
        <p:txBody>
          <a:bodyPr wrap="square" lIns="90000" tIns="45000" rIns="90000" bIns="45000" anchor="t">
            <a:spAutoFit/>
          </a:bodyPr>
          <a:lstStyle/>
          <a:p>
            <a:pPr algn="ctr"/>
            <a:r>
              <a:rPr lang="fr-FR" sz="800" b="1" i="1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B3GALT5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2657EFA-AC58-4FF5-B4A5-A8E023F8539E}"/>
              </a:ext>
            </a:extLst>
          </p:cNvPr>
          <p:cNvSpPr txBox="1"/>
          <p:nvPr/>
        </p:nvSpPr>
        <p:spPr>
          <a:xfrm>
            <a:off x="6511377" y="4663476"/>
            <a:ext cx="592200" cy="21399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800" b="1" i="1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GABRE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91FF159-6069-45B1-A259-B81722F1A19D}"/>
              </a:ext>
            </a:extLst>
          </p:cNvPr>
          <p:cNvSpPr txBox="1"/>
          <p:nvPr/>
        </p:nvSpPr>
        <p:spPr>
          <a:xfrm>
            <a:off x="4256100" y="1602026"/>
            <a:ext cx="592200" cy="21399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800" b="1" i="1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IFI27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ZoneTexte 31"/>
          <p:cNvSpPr/>
          <p:nvPr/>
        </p:nvSpPr>
        <p:spPr>
          <a:xfrm>
            <a:off x="3960000" y="324720"/>
            <a:ext cx="3960360" cy="700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fr-FR" sz="2000" b="1" u="sng" strike="noStrike">
                <a:solidFill>
                  <a:schemeClr val="dk1"/>
                </a:solidFill>
                <a:effectLst/>
                <a:uFillTx/>
                <a:latin typeface="DejaVu Math TeX Gyre"/>
              </a:rPr>
              <a:t>Differential expression in each cell type</a:t>
            </a:r>
            <a:endParaRPr lang="fr-FR" sz="2000" b="1" u="sng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623" name="ZoneTexte 622"/>
          <p:cNvSpPr txBox="1"/>
          <p:nvPr/>
        </p:nvSpPr>
        <p:spPr>
          <a:xfrm>
            <a:off x="11243160" y="6300720"/>
            <a:ext cx="913680" cy="3366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fld id="{ED704CD2-16E1-41FE-B6F5-16FF1E451BE1}" type="slidenum">
              <a:rPr lang="fr-FR" sz="105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34</a:t>
            </a:fld>
            <a:endParaRPr lang="fr-FR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13180A7-2A01-48B1-8618-ED17663C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059" y="1217783"/>
            <a:ext cx="6143853" cy="442764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DA8AEB3-990F-42E5-97A9-0DC8DE37C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719" y="1274687"/>
            <a:ext cx="6051869" cy="4308626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B7DE5F3D-EA24-4024-9861-F46281CF9D11}"/>
              </a:ext>
            </a:extLst>
          </p:cNvPr>
          <p:cNvSpPr txBox="1"/>
          <p:nvPr/>
        </p:nvSpPr>
        <p:spPr>
          <a:xfrm>
            <a:off x="10361482" y="1531126"/>
            <a:ext cx="592200" cy="21399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800" b="1" i="1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IFI27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40C9ACB-6B0A-4D08-84F1-B8C94B20A02A}"/>
              </a:ext>
            </a:extLst>
          </p:cNvPr>
          <p:cNvSpPr txBox="1"/>
          <p:nvPr/>
        </p:nvSpPr>
        <p:spPr>
          <a:xfrm>
            <a:off x="11601388" y="2349273"/>
            <a:ext cx="592200" cy="21399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800" b="1" i="1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IFI6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7910352-FAE2-41CD-83E4-DE9A9E24A104}"/>
              </a:ext>
            </a:extLst>
          </p:cNvPr>
          <p:cNvSpPr txBox="1"/>
          <p:nvPr/>
        </p:nvSpPr>
        <p:spPr>
          <a:xfrm>
            <a:off x="3960000" y="1463341"/>
            <a:ext cx="592200" cy="21399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800" b="1" i="1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IFI6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D7C9BB3-1A82-4EBB-88D6-00A8D9B24029}"/>
              </a:ext>
            </a:extLst>
          </p:cNvPr>
          <p:cNvSpPr txBox="1"/>
          <p:nvPr/>
        </p:nvSpPr>
        <p:spPr>
          <a:xfrm>
            <a:off x="3474727" y="3095625"/>
            <a:ext cx="592200" cy="21399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800" b="1" i="1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IFI27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3F9B1DD-1EE5-4697-838A-7A832E4801BC}"/>
              </a:ext>
            </a:extLst>
          </p:cNvPr>
          <p:cNvSpPr txBox="1"/>
          <p:nvPr/>
        </p:nvSpPr>
        <p:spPr>
          <a:xfrm>
            <a:off x="5062895" y="4274720"/>
            <a:ext cx="592200" cy="21399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800" b="1" i="1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IFIT1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EEE1BC8-1E11-459E-8E55-21AD6CA0A46A}"/>
              </a:ext>
            </a:extLst>
          </p:cNvPr>
          <p:cNvSpPr txBox="1"/>
          <p:nvPr/>
        </p:nvSpPr>
        <p:spPr>
          <a:xfrm>
            <a:off x="3567751" y="3699287"/>
            <a:ext cx="592200" cy="21399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800" b="1" i="1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OAS1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60170A9-64E2-4ECA-A5A8-B0D80A83593B}"/>
              </a:ext>
            </a:extLst>
          </p:cNvPr>
          <p:cNvSpPr txBox="1"/>
          <p:nvPr/>
        </p:nvSpPr>
        <p:spPr>
          <a:xfrm>
            <a:off x="3893168" y="3961702"/>
            <a:ext cx="592200" cy="21399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800" b="1" i="1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ISG15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7F23D25-A299-4880-9A1E-5E8415BF889A}"/>
              </a:ext>
            </a:extLst>
          </p:cNvPr>
          <p:cNvSpPr txBox="1"/>
          <p:nvPr/>
        </p:nvSpPr>
        <p:spPr>
          <a:xfrm>
            <a:off x="264795" y="4917081"/>
            <a:ext cx="592200" cy="21399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800" b="1" i="1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CELF2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E81A7A3-1607-49A9-9B44-84F7458E28B0}"/>
              </a:ext>
            </a:extLst>
          </p:cNvPr>
          <p:cNvSpPr txBox="1"/>
          <p:nvPr/>
        </p:nvSpPr>
        <p:spPr>
          <a:xfrm>
            <a:off x="9889362" y="3961702"/>
            <a:ext cx="592200" cy="21399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800" b="1" i="1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MX1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B1F6ACC-2E22-4852-944A-5C235FA8B76D}"/>
              </a:ext>
            </a:extLst>
          </p:cNvPr>
          <p:cNvSpPr txBox="1"/>
          <p:nvPr/>
        </p:nvSpPr>
        <p:spPr>
          <a:xfrm>
            <a:off x="9548337" y="4060730"/>
            <a:ext cx="592200" cy="21399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800" b="1" i="1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OAS1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C1CDED9-52C9-4D21-B72A-CAAC0C7BA08C}"/>
              </a:ext>
            </a:extLst>
          </p:cNvPr>
          <p:cNvSpPr txBox="1"/>
          <p:nvPr/>
        </p:nvSpPr>
        <p:spPr>
          <a:xfrm>
            <a:off x="9908166" y="4218141"/>
            <a:ext cx="592200" cy="21399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800" b="1" i="1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DUSP6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39004D3-5FEC-45FD-A9B0-04DEA1066E7A}"/>
              </a:ext>
            </a:extLst>
          </p:cNvPr>
          <p:cNvSpPr txBox="1"/>
          <p:nvPr/>
        </p:nvSpPr>
        <p:spPr>
          <a:xfrm>
            <a:off x="6656707" y="4004151"/>
            <a:ext cx="592200" cy="213990"/>
          </a:xfrm>
          <a:prstGeom prst="rect">
            <a:avLst/>
          </a:prstGeom>
          <a:noFill/>
          <a:ln w="18000">
            <a:noFill/>
          </a:ln>
        </p:spPr>
        <p:txBody>
          <a:bodyPr wrap="square" lIns="90000" tIns="45000" rIns="90000" bIns="45000" anchor="t">
            <a:spAutoFit/>
          </a:bodyPr>
          <a:lstStyle/>
          <a:p>
            <a:pPr algn="ctr"/>
            <a:r>
              <a:rPr lang="fr-FR" sz="800" b="1" i="1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SOCS3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ZoneTexte 36"/>
          <p:cNvSpPr/>
          <p:nvPr/>
        </p:nvSpPr>
        <p:spPr>
          <a:xfrm>
            <a:off x="3960000" y="324720"/>
            <a:ext cx="3960360" cy="700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fr-FR" sz="2000" b="1" u="sng" strike="noStrike" dirty="0" err="1">
                <a:solidFill>
                  <a:schemeClr val="dk1"/>
                </a:solidFill>
                <a:effectLst/>
                <a:uFillTx/>
                <a:latin typeface="DejaVu Math TeX Gyre"/>
              </a:rPr>
              <a:t>Differential</a:t>
            </a:r>
            <a:r>
              <a:rPr lang="fr-FR" sz="2000" b="1" u="sng" strike="noStrike" dirty="0">
                <a:solidFill>
                  <a:schemeClr val="dk1"/>
                </a:solidFill>
                <a:effectLst/>
                <a:uFillTx/>
                <a:latin typeface="DejaVu Math TeX Gyre"/>
              </a:rPr>
              <a:t> expression in </a:t>
            </a:r>
            <a:r>
              <a:rPr lang="fr-FR" sz="2000" b="1" u="sng" strike="noStrike" dirty="0" err="1">
                <a:solidFill>
                  <a:schemeClr val="dk1"/>
                </a:solidFill>
                <a:effectLst/>
                <a:uFillTx/>
                <a:latin typeface="DejaVu Math TeX Gyre"/>
              </a:rPr>
              <a:t>each</a:t>
            </a:r>
            <a:r>
              <a:rPr lang="fr-FR" sz="2000" b="1" u="sng" strike="noStrike" dirty="0">
                <a:solidFill>
                  <a:schemeClr val="dk1"/>
                </a:solidFill>
                <a:effectLst/>
                <a:uFillTx/>
                <a:latin typeface="DejaVu Math TeX Gyre"/>
              </a:rPr>
              <a:t> </a:t>
            </a:r>
            <a:r>
              <a:rPr lang="fr-FR" sz="2000" b="1" u="sng" strike="noStrike" dirty="0" err="1">
                <a:solidFill>
                  <a:schemeClr val="dk1"/>
                </a:solidFill>
                <a:effectLst/>
                <a:uFillTx/>
                <a:latin typeface="DejaVu Math TeX Gyre"/>
              </a:rPr>
              <a:t>cell</a:t>
            </a:r>
            <a:r>
              <a:rPr lang="fr-FR" sz="2000" b="1" u="sng" strike="noStrike" dirty="0">
                <a:solidFill>
                  <a:schemeClr val="dk1"/>
                </a:solidFill>
                <a:effectLst/>
                <a:uFillTx/>
                <a:latin typeface="DejaVu Math TeX Gyre"/>
              </a:rPr>
              <a:t> type</a:t>
            </a:r>
            <a:endParaRPr lang="fr-FR" sz="2000" b="1" u="sng" strike="noStrike" dirty="0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640" name="ZoneTexte 639"/>
          <p:cNvSpPr txBox="1"/>
          <p:nvPr/>
        </p:nvSpPr>
        <p:spPr>
          <a:xfrm>
            <a:off x="11243160" y="6300720"/>
            <a:ext cx="913680" cy="3366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fld id="{9DBEE97B-15D8-4036-A1EA-A563A49CADE0}" type="slidenum">
              <a:rPr lang="fr-FR" sz="105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35</a:t>
            </a:fld>
            <a:endParaRPr lang="fr-FR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CC96107-3886-4B02-858E-044AC1A24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8" y="1479883"/>
            <a:ext cx="5861902" cy="430518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F49AB99-6FF0-4B00-86E2-685170C62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794" y="1568733"/>
            <a:ext cx="5861902" cy="412748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A1F1098-FE6A-4B0D-B4D3-E191FE7CD5C7}"/>
              </a:ext>
            </a:extLst>
          </p:cNvPr>
          <p:cNvSpPr txBox="1"/>
          <p:nvPr/>
        </p:nvSpPr>
        <p:spPr>
          <a:xfrm>
            <a:off x="4326764" y="1759949"/>
            <a:ext cx="592200" cy="21399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800" b="1" i="1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IFI27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9202BA9-07BB-419D-AB4D-746CD5CC33B7}"/>
              </a:ext>
            </a:extLst>
          </p:cNvPr>
          <p:cNvSpPr txBox="1"/>
          <p:nvPr/>
        </p:nvSpPr>
        <p:spPr>
          <a:xfrm>
            <a:off x="5347980" y="3429000"/>
            <a:ext cx="592200" cy="21399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800" b="1" i="1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IFI6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F7AFE69-5E3D-4792-B685-BA99C7842B78}"/>
              </a:ext>
            </a:extLst>
          </p:cNvPr>
          <p:cNvSpPr txBox="1"/>
          <p:nvPr/>
        </p:nvSpPr>
        <p:spPr>
          <a:xfrm>
            <a:off x="4205970" y="3418484"/>
            <a:ext cx="592200" cy="21399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800" b="1" i="1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OAS1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46DB14E-3E23-40F4-B0E3-B8AF9A6B37BD}"/>
              </a:ext>
            </a:extLst>
          </p:cNvPr>
          <p:cNvSpPr txBox="1"/>
          <p:nvPr/>
        </p:nvSpPr>
        <p:spPr>
          <a:xfrm>
            <a:off x="4613506" y="4060835"/>
            <a:ext cx="592200" cy="21399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800" b="1" i="1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ISG15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40A1B9E-D325-406B-A78F-955CF44EFBC7}"/>
              </a:ext>
            </a:extLst>
          </p:cNvPr>
          <p:cNvSpPr txBox="1"/>
          <p:nvPr/>
        </p:nvSpPr>
        <p:spPr>
          <a:xfrm>
            <a:off x="5254454" y="4274825"/>
            <a:ext cx="592200" cy="21399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800" b="1" i="1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IFI44L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7590DE1-5F66-441E-AB89-943FCB3F191A}"/>
              </a:ext>
            </a:extLst>
          </p:cNvPr>
          <p:cNvSpPr txBox="1"/>
          <p:nvPr/>
        </p:nvSpPr>
        <p:spPr>
          <a:xfrm>
            <a:off x="2046138" y="4676607"/>
            <a:ext cx="592200" cy="21399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800" b="1" i="1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CMTM4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9567AF6-BA2E-49CC-B38C-7A3FEA212A52}"/>
              </a:ext>
            </a:extLst>
          </p:cNvPr>
          <p:cNvSpPr txBox="1"/>
          <p:nvPr/>
        </p:nvSpPr>
        <p:spPr>
          <a:xfrm>
            <a:off x="1328868" y="4890597"/>
            <a:ext cx="592200" cy="21399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800" b="1" i="1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APELA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AB7CA80-CAAD-428A-8FE2-683B73FEB61F}"/>
              </a:ext>
            </a:extLst>
          </p:cNvPr>
          <p:cNvSpPr txBox="1"/>
          <p:nvPr/>
        </p:nvSpPr>
        <p:spPr>
          <a:xfrm>
            <a:off x="6641888" y="4441139"/>
            <a:ext cx="592200" cy="21399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800" b="1" i="1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MYRIP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1D56E00-5045-4AD4-B609-638D212377BA}"/>
              </a:ext>
            </a:extLst>
          </p:cNvPr>
          <p:cNvSpPr txBox="1"/>
          <p:nvPr/>
        </p:nvSpPr>
        <p:spPr>
          <a:xfrm>
            <a:off x="10038230" y="1783467"/>
            <a:ext cx="592200" cy="21399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800" b="1" i="1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IFI27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69F38E5-B36D-4CC0-9BF4-B2D0EA79DAFF}"/>
              </a:ext>
            </a:extLst>
          </p:cNvPr>
          <p:cNvSpPr txBox="1"/>
          <p:nvPr/>
        </p:nvSpPr>
        <p:spPr>
          <a:xfrm>
            <a:off x="9980868" y="2212191"/>
            <a:ext cx="592200" cy="21399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800" b="1" i="1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IFI6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2BFF8F4-06DD-4341-B84B-5E125819E5E6}"/>
              </a:ext>
            </a:extLst>
          </p:cNvPr>
          <p:cNvSpPr txBox="1"/>
          <p:nvPr/>
        </p:nvSpPr>
        <p:spPr>
          <a:xfrm>
            <a:off x="11366496" y="3028397"/>
            <a:ext cx="592200" cy="21399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800" b="1" i="1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IFI44L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7F7CB1B-8111-4694-BBEC-263874D1D667}"/>
              </a:ext>
            </a:extLst>
          </p:cNvPr>
          <p:cNvSpPr txBox="1"/>
          <p:nvPr/>
        </p:nvSpPr>
        <p:spPr>
          <a:xfrm>
            <a:off x="10596818" y="3766227"/>
            <a:ext cx="592200" cy="21399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800" b="1" i="1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IFIT1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BC39260-1724-4E87-8B16-4DE6A93B2F2A}"/>
              </a:ext>
            </a:extLst>
          </p:cNvPr>
          <p:cNvSpPr txBox="1"/>
          <p:nvPr/>
        </p:nvSpPr>
        <p:spPr>
          <a:xfrm>
            <a:off x="9145601" y="2695888"/>
            <a:ext cx="592200" cy="21399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800" b="1" i="1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MX1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ZoneTexte 35"/>
          <p:cNvSpPr/>
          <p:nvPr/>
        </p:nvSpPr>
        <p:spPr>
          <a:xfrm>
            <a:off x="3960000" y="324720"/>
            <a:ext cx="3960360" cy="700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fr-FR" sz="2000" b="1" u="sng" strike="noStrike">
                <a:solidFill>
                  <a:schemeClr val="dk1"/>
                </a:solidFill>
                <a:effectLst/>
                <a:uFillTx/>
                <a:latin typeface="DejaVu Math TeX Gyre"/>
              </a:rPr>
              <a:t>Differential expression in each cell type</a:t>
            </a:r>
            <a:endParaRPr lang="fr-FR" sz="2000" b="1" u="sng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657" name="ZoneTexte 656"/>
          <p:cNvSpPr txBox="1"/>
          <p:nvPr/>
        </p:nvSpPr>
        <p:spPr>
          <a:xfrm>
            <a:off x="11243160" y="6300720"/>
            <a:ext cx="913680" cy="3366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fld id="{BEFD6AB8-3493-491C-A95D-6A8CB0BF6013}" type="slidenum">
              <a:rPr lang="fr-FR" sz="105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36</a:t>
            </a:fld>
            <a:endParaRPr lang="fr-FR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8" name="ZoneTexte 657"/>
          <p:cNvSpPr txBox="1"/>
          <p:nvPr/>
        </p:nvSpPr>
        <p:spPr>
          <a:xfrm>
            <a:off x="11243160" y="6300720"/>
            <a:ext cx="913680" cy="3366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fld id="{E5690D97-386B-43DA-A61A-96B01CA2313A}" type="slidenum">
              <a:rPr lang="fr-FR" sz="105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36</a:t>
            </a:fld>
            <a:endParaRPr lang="fr-FR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DC3DBE4-A2A9-4811-AD07-6C8D0C0BC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3719"/>
            <a:ext cx="5947326" cy="417056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F327059-AA36-4A27-B302-329BC5CC5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515" y="1339129"/>
            <a:ext cx="5906850" cy="4175152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83B5852B-40E4-4442-9384-FB815E6CE6FF}"/>
              </a:ext>
            </a:extLst>
          </p:cNvPr>
          <p:cNvSpPr txBox="1"/>
          <p:nvPr/>
        </p:nvSpPr>
        <p:spPr>
          <a:xfrm>
            <a:off x="4256100" y="2684233"/>
            <a:ext cx="592200" cy="31932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800" b="1" i="1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ISG15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FD74954-7D7D-4E02-A125-03BA60B8B651}"/>
              </a:ext>
            </a:extLst>
          </p:cNvPr>
          <p:cNvSpPr txBox="1"/>
          <p:nvPr/>
        </p:nvSpPr>
        <p:spPr>
          <a:xfrm>
            <a:off x="4256100" y="1608903"/>
            <a:ext cx="592200" cy="21399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800" b="1" i="1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IFI6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8F6D0DA-87C4-4B1B-A441-DA8279726A18}"/>
              </a:ext>
            </a:extLst>
          </p:cNvPr>
          <p:cNvSpPr txBox="1"/>
          <p:nvPr/>
        </p:nvSpPr>
        <p:spPr>
          <a:xfrm>
            <a:off x="4091095" y="2470243"/>
            <a:ext cx="592200" cy="21399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800" b="1" i="1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IFI27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41F4241-593A-4113-91FB-BB16E3D502BF}"/>
              </a:ext>
            </a:extLst>
          </p:cNvPr>
          <p:cNvSpPr txBox="1"/>
          <p:nvPr/>
        </p:nvSpPr>
        <p:spPr>
          <a:xfrm>
            <a:off x="4256100" y="2251097"/>
            <a:ext cx="592200" cy="21399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800" b="1" i="1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IFIT1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CFE9E17-8F58-45C6-96C1-BC2264859ACB}"/>
              </a:ext>
            </a:extLst>
          </p:cNvPr>
          <p:cNvSpPr txBox="1"/>
          <p:nvPr/>
        </p:nvSpPr>
        <p:spPr>
          <a:xfrm>
            <a:off x="5228265" y="3057315"/>
            <a:ext cx="592200" cy="21399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800" b="1" i="1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IFI44L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487A782-6010-4CDB-915D-C472036575A4}"/>
              </a:ext>
            </a:extLst>
          </p:cNvPr>
          <p:cNvSpPr txBox="1"/>
          <p:nvPr/>
        </p:nvSpPr>
        <p:spPr>
          <a:xfrm>
            <a:off x="10097607" y="1608903"/>
            <a:ext cx="592200" cy="21399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800" b="1" i="1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IFI6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5602038-DE00-440A-9A68-8CCE2B044B4F}"/>
              </a:ext>
            </a:extLst>
          </p:cNvPr>
          <p:cNvSpPr txBox="1"/>
          <p:nvPr/>
        </p:nvSpPr>
        <p:spPr>
          <a:xfrm>
            <a:off x="10134972" y="2391034"/>
            <a:ext cx="592200" cy="21399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800" b="1" i="1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IFI27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2696F5F-851A-46AC-A597-28CBE0863816}"/>
              </a:ext>
            </a:extLst>
          </p:cNvPr>
          <p:cNvSpPr txBox="1"/>
          <p:nvPr/>
        </p:nvSpPr>
        <p:spPr>
          <a:xfrm>
            <a:off x="11445575" y="3319710"/>
            <a:ext cx="592200" cy="21399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800" b="1" i="1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IFI44L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8CAD7F5-85C4-4C66-BCFF-116922B3A0FB}"/>
              </a:ext>
            </a:extLst>
          </p:cNvPr>
          <p:cNvSpPr txBox="1"/>
          <p:nvPr/>
        </p:nvSpPr>
        <p:spPr>
          <a:xfrm>
            <a:off x="9674172" y="3212715"/>
            <a:ext cx="592200" cy="21399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800" b="1" i="1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IFIT1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F7DCEB4-832A-4B07-BB73-77B5B1CABC85}"/>
              </a:ext>
            </a:extLst>
          </p:cNvPr>
          <p:cNvSpPr txBox="1"/>
          <p:nvPr/>
        </p:nvSpPr>
        <p:spPr>
          <a:xfrm>
            <a:off x="10097607" y="3173165"/>
            <a:ext cx="592200" cy="21399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800" b="1" i="1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IFIT3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ZoneTexte 33"/>
          <p:cNvSpPr/>
          <p:nvPr/>
        </p:nvSpPr>
        <p:spPr>
          <a:xfrm>
            <a:off x="3960000" y="324720"/>
            <a:ext cx="3960360" cy="700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fr-FR" sz="2000" b="1" u="sng" strike="noStrike">
                <a:solidFill>
                  <a:schemeClr val="dk1"/>
                </a:solidFill>
                <a:effectLst/>
                <a:uFillTx/>
                <a:latin typeface="DejaVu Math TeX Gyre"/>
              </a:rPr>
              <a:t>Differential expression in each cell type</a:t>
            </a:r>
            <a:endParaRPr lang="fr-FR" sz="2000" b="1" u="sng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676" name="ZoneTexte 675"/>
          <p:cNvSpPr txBox="1"/>
          <p:nvPr/>
        </p:nvSpPr>
        <p:spPr>
          <a:xfrm>
            <a:off x="11243160" y="6300720"/>
            <a:ext cx="913680" cy="3366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fld id="{07357168-5EB6-4332-B4DA-EFED34150368}" type="slidenum">
              <a:rPr lang="fr-FR" sz="105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37</a:t>
            </a:fld>
            <a:endParaRPr lang="fr-FR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1E6168B-EF63-4F1A-B23A-F7FB6B3E1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6" y="1311003"/>
            <a:ext cx="5913984" cy="423599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1AE0DCF-AEEB-4750-8788-BEA81D247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794" y="1338842"/>
            <a:ext cx="5913984" cy="418031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453D9AA-94BD-4D66-8C55-4F4F985377C1}"/>
              </a:ext>
            </a:extLst>
          </p:cNvPr>
          <p:cNvSpPr txBox="1"/>
          <p:nvPr/>
        </p:nvSpPr>
        <p:spPr>
          <a:xfrm>
            <a:off x="10174916" y="1550286"/>
            <a:ext cx="592200" cy="21399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800" b="1" i="1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IFI27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6E36463-E2CA-4B8F-9361-6C0152B7DE72}"/>
              </a:ext>
            </a:extLst>
          </p:cNvPr>
          <p:cNvSpPr txBox="1"/>
          <p:nvPr/>
        </p:nvSpPr>
        <p:spPr>
          <a:xfrm>
            <a:off x="4213502" y="2227180"/>
            <a:ext cx="592200" cy="21399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800" b="1" i="1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IFI6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9C3206-D16C-4005-B124-289A1CF805AD}"/>
              </a:ext>
            </a:extLst>
          </p:cNvPr>
          <p:cNvSpPr txBox="1"/>
          <p:nvPr/>
        </p:nvSpPr>
        <p:spPr>
          <a:xfrm>
            <a:off x="4509602" y="2727253"/>
            <a:ext cx="592200" cy="21399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800" b="1" i="1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IFIT1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172F5AA-9C76-4A1E-9DE8-393304C0480F}"/>
              </a:ext>
            </a:extLst>
          </p:cNvPr>
          <p:cNvSpPr txBox="1"/>
          <p:nvPr/>
        </p:nvSpPr>
        <p:spPr>
          <a:xfrm>
            <a:off x="3960000" y="2620258"/>
            <a:ext cx="592200" cy="21399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800" b="1" i="1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ISG15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81F7D87-6836-4E6B-85A1-CE90A819A309}"/>
              </a:ext>
            </a:extLst>
          </p:cNvPr>
          <p:cNvSpPr txBox="1"/>
          <p:nvPr/>
        </p:nvSpPr>
        <p:spPr>
          <a:xfrm>
            <a:off x="4213502" y="3009616"/>
            <a:ext cx="592200" cy="21399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800" b="1" i="1" dirty="0">
                <a:solidFill>
                  <a:srgbClr val="000000"/>
                </a:solidFill>
                <a:latin typeface="Arial"/>
              </a:rPr>
              <a:t>MX2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F9FE5E0-0F89-4DE9-8255-0ADB8A7F815F}"/>
              </a:ext>
            </a:extLst>
          </p:cNvPr>
          <p:cNvSpPr txBox="1"/>
          <p:nvPr/>
        </p:nvSpPr>
        <p:spPr>
          <a:xfrm>
            <a:off x="1028936" y="4339009"/>
            <a:ext cx="592200" cy="21399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800" b="1" i="1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CMTM4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AEC8F8C-F7F3-4BCF-B164-106EDF21EF52}"/>
              </a:ext>
            </a:extLst>
          </p:cNvPr>
          <p:cNvSpPr txBox="1"/>
          <p:nvPr/>
        </p:nvSpPr>
        <p:spPr>
          <a:xfrm>
            <a:off x="9722202" y="1652017"/>
            <a:ext cx="592200" cy="21399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800" b="1" i="1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IFI6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3304495-015C-4E49-B35A-0FABD1674150}"/>
              </a:ext>
            </a:extLst>
          </p:cNvPr>
          <p:cNvSpPr txBox="1"/>
          <p:nvPr/>
        </p:nvSpPr>
        <p:spPr>
          <a:xfrm>
            <a:off x="9602663" y="2087427"/>
            <a:ext cx="592200" cy="21399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800" b="1" i="1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MX1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578BFE7-74FB-486C-8547-A8241C2D96D5}"/>
              </a:ext>
            </a:extLst>
          </p:cNvPr>
          <p:cNvSpPr txBox="1"/>
          <p:nvPr/>
        </p:nvSpPr>
        <p:spPr>
          <a:xfrm>
            <a:off x="10947060" y="3428999"/>
            <a:ext cx="592200" cy="21399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800" b="1" i="1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IFI44L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0C29310-C9EE-4007-B70B-A9D6F496E9D8}"/>
              </a:ext>
            </a:extLst>
          </p:cNvPr>
          <p:cNvSpPr txBox="1"/>
          <p:nvPr/>
        </p:nvSpPr>
        <p:spPr>
          <a:xfrm>
            <a:off x="10767116" y="3752897"/>
            <a:ext cx="592200" cy="21399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800" b="1" i="1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IFIT1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4F7C829-5983-428B-918B-08EDC09DDBE2}"/>
              </a:ext>
            </a:extLst>
          </p:cNvPr>
          <p:cNvSpPr txBox="1"/>
          <p:nvPr/>
        </p:nvSpPr>
        <p:spPr>
          <a:xfrm>
            <a:off x="7328160" y="3215009"/>
            <a:ext cx="592200" cy="21399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800" b="1" i="1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KRT15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1FC56C6-0D59-48BF-921C-0A6B6DF6396E}"/>
              </a:ext>
            </a:extLst>
          </p:cNvPr>
          <p:cNvSpPr txBox="1"/>
          <p:nvPr/>
        </p:nvSpPr>
        <p:spPr>
          <a:xfrm>
            <a:off x="7211402" y="4134995"/>
            <a:ext cx="592200" cy="21399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800" b="1" i="1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EDIL3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E7FCE5E-1A40-47E5-984A-FC0528F99756}"/>
              </a:ext>
            </a:extLst>
          </p:cNvPr>
          <p:cNvSpPr txBox="1"/>
          <p:nvPr/>
        </p:nvSpPr>
        <p:spPr>
          <a:xfrm>
            <a:off x="6603523" y="4446004"/>
            <a:ext cx="592200" cy="21399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800" b="1" i="1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LUM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ZoneTexte 34"/>
          <p:cNvSpPr/>
          <p:nvPr/>
        </p:nvSpPr>
        <p:spPr>
          <a:xfrm>
            <a:off x="3960000" y="324720"/>
            <a:ext cx="3960360" cy="700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fr-FR" sz="2000" b="1" u="sng" strike="noStrike">
                <a:solidFill>
                  <a:schemeClr val="dk1"/>
                </a:solidFill>
                <a:effectLst/>
                <a:uFillTx/>
                <a:latin typeface="DejaVu Math TeX Gyre"/>
              </a:rPr>
              <a:t>Differential expression in each cell type</a:t>
            </a:r>
            <a:endParaRPr lang="fr-FR" sz="2000" b="1" u="sng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686" name="ZoneTexte 685"/>
          <p:cNvSpPr txBox="1"/>
          <p:nvPr/>
        </p:nvSpPr>
        <p:spPr>
          <a:xfrm>
            <a:off x="11243160" y="6300720"/>
            <a:ext cx="913680" cy="3366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fld id="{1AB345F8-CD19-4D1B-9320-6F375EC1DE23}" type="slidenum">
              <a:rPr lang="fr-FR" sz="105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38</a:t>
            </a:fld>
            <a:endParaRPr lang="fr-FR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CE15DFF-0DC9-4662-B5D9-9011FAC5B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7511"/>
            <a:ext cx="6117636" cy="416297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92091C3-0574-4180-BF80-09D0E8EA7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80" y="1105481"/>
            <a:ext cx="6117636" cy="440500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81F68EE-6037-44FE-ACB3-DEFA3345C74A}"/>
              </a:ext>
            </a:extLst>
          </p:cNvPr>
          <p:cNvSpPr txBox="1"/>
          <p:nvPr/>
        </p:nvSpPr>
        <p:spPr>
          <a:xfrm>
            <a:off x="11465616" y="1347511"/>
            <a:ext cx="592200" cy="21399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800" b="1" i="1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IFIT1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4BB4286-BA67-4F45-A92E-4AB3C7A2C74A}"/>
              </a:ext>
            </a:extLst>
          </p:cNvPr>
          <p:cNvSpPr txBox="1"/>
          <p:nvPr/>
        </p:nvSpPr>
        <p:spPr>
          <a:xfrm>
            <a:off x="5525436" y="1454506"/>
            <a:ext cx="592200" cy="21399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800" b="1" i="1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IFI6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016FE36-20D7-4FEB-A8BD-EE5BCB94C1BE}"/>
              </a:ext>
            </a:extLst>
          </p:cNvPr>
          <p:cNvSpPr txBox="1"/>
          <p:nvPr/>
        </p:nvSpPr>
        <p:spPr>
          <a:xfrm>
            <a:off x="4350317" y="3185099"/>
            <a:ext cx="592200" cy="21399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800" b="1" i="1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ISG15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AF48C9C-CD87-4A69-9D0B-02FCBB1AAE0F}"/>
              </a:ext>
            </a:extLst>
          </p:cNvPr>
          <p:cNvSpPr txBox="1"/>
          <p:nvPr/>
        </p:nvSpPr>
        <p:spPr>
          <a:xfrm>
            <a:off x="5347980" y="4109395"/>
            <a:ext cx="592200" cy="21399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800" b="1" i="1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IFIT1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F208E3C-907C-49D4-8287-F0FB3286572A}"/>
              </a:ext>
            </a:extLst>
          </p:cNvPr>
          <p:cNvSpPr txBox="1"/>
          <p:nvPr/>
        </p:nvSpPr>
        <p:spPr>
          <a:xfrm>
            <a:off x="4350317" y="3748177"/>
            <a:ext cx="592200" cy="21399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800" b="1" i="1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IFI27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34FBE81-4A48-44E1-BC1C-6B8EC9AE7030}"/>
              </a:ext>
            </a:extLst>
          </p:cNvPr>
          <p:cNvSpPr txBox="1"/>
          <p:nvPr/>
        </p:nvSpPr>
        <p:spPr>
          <a:xfrm>
            <a:off x="3564566" y="3493329"/>
            <a:ext cx="592200" cy="21399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800" b="1" i="1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BST2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90A9D91-AB04-46AA-A4FB-DCA6A6FF355C}"/>
              </a:ext>
            </a:extLst>
          </p:cNvPr>
          <p:cNvSpPr txBox="1"/>
          <p:nvPr/>
        </p:nvSpPr>
        <p:spPr>
          <a:xfrm>
            <a:off x="592200" y="4635114"/>
            <a:ext cx="592200" cy="21399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800" b="1" i="1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SL9A9</a:t>
            </a:r>
            <a:endParaRPr lang="fr-FR" sz="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Image 686"/>
          <p:cNvPicPr/>
          <p:nvPr/>
        </p:nvPicPr>
        <p:blipFill>
          <a:blip r:embed="rId2"/>
          <a:stretch/>
        </p:blipFill>
        <p:spPr>
          <a:xfrm rot="582600">
            <a:off x="563760" y="331920"/>
            <a:ext cx="4172400" cy="277632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688" name="ZoneTexte 687"/>
          <p:cNvSpPr txBox="1"/>
          <p:nvPr/>
        </p:nvSpPr>
        <p:spPr>
          <a:xfrm>
            <a:off x="3600000" y="3112920"/>
            <a:ext cx="4860000" cy="54756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3600" b="1" u="sng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sc Proteomic</a:t>
            </a:r>
            <a:endParaRPr lang="fr-FR" sz="3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9" name="ZoneTexte 688"/>
          <p:cNvSpPr txBox="1"/>
          <p:nvPr/>
        </p:nvSpPr>
        <p:spPr>
          <a:xfrm>
            <a:off x="11243160" y="6300720"/>
            <a:ext cx="913680" cy="3366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fld id="{2E0999E8-1C58-4141-A972-06CD00BD19E1}" type="slidenum">
              <a:rPr lang="fr-FR" sz="105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39</a:t>
            </a:fld>
            <a:endParaRPr lang="fr-FR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Ellipse 130"/>
          <p:cNvSpPr/>
          <p:nvPr/>
        </p:nvSpPr>
        <p:spPr>
          <a:xfrm>
            <a:off x="1080000" y="1260000"/>
            <a:ext cx="4500360" cy="52200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" name="Ellipse 131"/>
          <p:cNvSpPr/>
          <p:nvPr/>
        </p:nvSpPr>
        <p:spPr>
          <a:xfrm>
            <a:off x="7020360" y="1260000"/>
            <a:ext cx="4500360" cy="5220000"/>
          </a:xfrm>
          <a:prstGeom prst="ellipse">
            <a:avLst/>
          </a:prstGeom>
          <a:solidFill>
            <a:srgbClr val="FFD7D7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" name="ZoneTexte 132"/>
          <p:cNvSpPr txBox="1"/>
          <p:nvPr/>
        </p:nvSpPr>
        <p:spPr>
          <a:xfrm>
            <a:off x="2962080" y="1428480"/>
            <a:ext cx="817920" cy="31896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1800" b="1" u="sng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Mock</a:t>
            </a:r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" name="ZoneTexte 133"/>
          <p:cNvSpPr txBox="1"/>
          <p:nvPr/>
        </p:nvSpPr>
        <p:spPr>
          <a:xfrm>
            <a:off x="9000720" y="1428480"/>
            <a:ext cx="502200" cy="31896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1800" b="1" u="sng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Inf</a:t>
            </a:r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" name="ZoneTexte 134"/>
          <p:cNvSpPr txBox="1"/>
          <p:nvPr/>
        </p:nvSpPr>
        <p:spPr>
          <a:xfrm>
            <a:off x="4320360" y="360000"/>
            <a:ext cx="3960360" cy="54000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2200" b="1" u="sng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Bulk vs single cell analysis</a:t>
            </a:r>
            <a:endParaRPr lang="fr-FR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" name="ZoneTexte 135"/>
          <p:cNvSpPr txBox="1"/>
          <p:nvPr/>
        </p:nvSpPr>
        <p:spPr>
          <a:xfrm>
            <a:off x="2160000" y="4680000"/>
            <a:ext cx="1800000" cy="54000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1400" b="1" i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Ciliated cells 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" name="ZoneTexte 136"/>
          <p:cNvSpPr txBox="1"/>
          <p:nvPr/>
        </p:nvSpPr>
        <p:spPr>
          <a:xfrm>
            <a:off x="7920360" y="3420000"/>
            <a:ext cx="1800000" cy="54000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1400" b="1" i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Basal cells 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" name="ZoneTexte 137"/>
          <p:cNvSpPr txBox="1"/>
          <p:nvPr/>
        </p:nvSpPr>
        <p:spPr>
          <a:xfrm>
            <a:off x="2160000" y="2340000"/>
            <a:ext cx="1800000" cy="144000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1400" b="1" i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Goblet cells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" name="ZoneTexte 138"/>
          <p:cNvSpPr txBox="1"/>
          <p:nvPr/>
        </p:nvSpPr>
        <p:spPr>
          <a:xfrm>
            <a:off x="9000720" y="2340000"/>
            <a:ext cx="1800000" cy="54000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1400" b="1" i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Goblet cells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0" name="ZoneTexte 139"/>
          <p:cNvSpPr txBox="1"/>
          <p:nvPr/>
        </p:nvSpPr>
        <p:spPr>
          <a:xfrm>
            <a:off x="3420000" y="3600000"/>
            <a:ext cx="1195560" cy="26928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1400" b="1" i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Basal cells 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1" name="ZoneTexte 140"/>
          <p:cNvSpPr txBox="1"/>
          <p:nvPr/>
        </p:nvSpPr>
        <p:spPr>
          <a:xfrm>
            <a:off x="8820720" y="4680000"/>
            <a:ext cx="1800000" cy="54000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1400" b="1" i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Ciliated cells 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2" name="Connecteur droit 141"/>
          <p:cNvSpPr/>
          <p:nvPr/>
        </p:nvSpPr>
        <p:spPr>
          <a:xfrm>
            <a:off x="5580360" y="3420000"/>
            <a:ext cx="1440000" cy="0"/>
          </a:xfrm>
          <a:prstGeom prst="line">
            <a:avLst/>
          </a:prstGeom>
          <a:ln w="180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" name="ZoneTexte 142"/>
          <p:cNvSpPr txBox="1"/>
          <p:nvPr/>
        </p:nvSpPr>
        <p:spPr>
          <a:xfrm>
            <a:off x="5940360" y="3060000"/>
            <a:ext cx="822240" cy="36972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1400" b="1" i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Bulk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" name="ZoneTexte 143"/>
          <p:cNvSpPr txBox="1"/>
          <p:nvPr/>
        </p:nvSpPr>
        <p:spPr>
          <a:xfrm>
            <a:off x="5940360" y="3537720"/>
            <a:ext cx="720000" cy="60228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1800" b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???</a:t>
            </a:r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5" name="ZoneTexte 144"/>
          <p:cNvSpPr txBox="1"/>
          <p:nvPr/>
        </p:nvSpPr>
        <p:spPr>
          <a:xfrm>
            <a:off x="4320360" y="1620000"/>
            <a:ext cx="4140360" cy="25488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13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No information between cell types</a:t>
            </a:r>
            <a:endParaRPr lang="fr-FR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6" name="ZoneTexte 145"/>
          <p:cNvSpPr txBox="1"/>
          <p:nvPr/>
        </p:nvSpPr>
        <p:spPr>
          <a:xfrm>
            <a:off x="11243160" y="6300720"/>
            <a:ext cx="913680" cy="3366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fld id="{CAE40D84-F21C-4DC2-9809-56EADB4564AF}" type="slidenum">
              <a:rPr lang="fr-FR" sz="105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4</a:t>
            </a:fld>
            <a:endParaRPr lang="fr-FR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Image 689"/>
          <p:cNvPicPr/>
          <p:nvPr/>
        </p:nvPicPr>
        <p:blipFill>
          <a:blip r:embed="rId2"/>
          <a:stretch/>
        </p:blipFill>
        <p:spPr>
          <a:xfrm>
            <a:off x="2700000" y="900000"/>
            <a:ext cx="1080000" cy="54000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691" name="ZoneTexte 690"/>
          <p:cNvSpPr txBox="1"/>
          <p:nvPr/>
        </p:nvSpPr>
        <p:spPr>
          <a:xfrm>
            <a:off x="540000" y="900000"/>
            <a:ext cx="1980000" cy="85824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Logic gate Xor :  </a:t>
            </a:r>
          </a:p>
          <a:p>
            <a:pPr algn="ctr"/>
            <a:r>
              <a:rPr lang="fr-FR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(A or B) and NOT (A and B)</a:t>
            </a:r>
          </a:p>
        </p:txBody>
      </p:sp>
      <p:sp>
        <p:nvSpPr>
          <p:cNvPr id="692" name="ZoneTexte 691"/>
          <p:cNvSpPr txBox="1"/>
          <p:nvPr/>
        </p:nvSpPr>
        <p:spPr>
          <a:xfrm>
            <a:off x="2520000" y="1168200"/>
            <a:ext cx="180000" cy="23220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1000" b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B</a:t>
            </a:r>
            <a:endParaRPr lang="fr-FR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3" name="ZoneTexte 692"/>
          <p:cNvSpPr txBox="1"/>
          <p:nvPr/>
        </p:nvSpPr>
        <p:spPr>
          <a:xfrm>
            <a:off x="2520000" y="936000"/>
            <a:ext cx="180000" cy="23220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1000" b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A</a:t>
            </a:r>
            <a:endParaRPr lang="fr-FR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4" name="ZoneTexte 693"/>
          <p:cNvSpPr txBox="1"/>
          <p:nvPr/>
        </p:nvSpPr>
        <p:spPr>
          <a:xfrm>
            <a:off x="900000" y="7884000"/>
            <a:ext cx="1260000" cy="28800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1300" b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Peptides</a:t>
            </a:r>
            <a:endParaRPr lang="fr-FR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5" name="ZoneTexte 694"/>
          <p:cNvSpPr txBox="1"/>
          <p:nvPr/>
        </p:nvSpPr>
        <p:spPr>
          <a:xfrm>
            <a:off x="900000" y="8280000"/>
            <a:ext cx="1260000" cy="28800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1300" b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Proteins</a:t>
            </a:r>
            <a:endParaRPr lang="fr-FR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696" name="Groupe 695"/>
          <p:cNvGrpSpPr/>
          <p:nvPr/>
        </p:nvGrpSpPr>
        <p:grpSpPr>
          <a:xfrm>
            <a:off x="2052000" y="7740000"/>
            <a:ext cx="9180000" cy="959400"/>
            <a:chOff x="2052000" y="7740000"/>
            <a:chExt cx="9180000" cy="959400"/>
          </a:xfrm>
        </p:grpSpPr>
        <p:pic>
          <p:nvPicPr>
            <p:cNvPr id="697" name="Image 696"/>
            <p:cNvPicPr/>
            <p:nvPr/>
          </p:nvPicPr>
          <p:blipFill>
            <a:blip r:embed="rId2"/>
            <a:stretch/>
          </p:blipFill>
          <p:spPr>
            <a:xfrm>
              <a:off x="2052000" y="7740000"/>
              <a:ext cx="1800000" cy="900000"/>
            </a:xfrm>
            <a:prstGeom prst="rect">
              <a:avLst/>
            </a:prstGeom>
            <a:noFill/>
            <a:ln w="18000">
              <a:noFill/>
            </a:ln>
          </p:spPr>
        </p:pic>
        <p:pic>
          <p:nvPicPr>
            <p:cNvPr id="698" name="Image 697"/>
            <p:cNvPicPr/>
            <p:nvPr/>
          </p:nvPicPr>
          <p:blipFill>
            <a:blip r:embed="rId2"/>
            <a:stretch/>
          </p:blipFill>
          <p:spPr>
            <a:xfrm>
              <a:off x="5112000" y="7740000"/>
              <a:ext cx="1800000" cy="900000"/>
            </a:xfrm>
            <a:prstGeom prst="rect">
              <a:avLst/>
            </a:prstGeom>
            <a:noFill/>
            <a:ln w="18000">
              <a:noFill/>
            </a:ln>
          </p:spPr>
        </p:pic>
        <p:pic>
          <p:nvPicPr>
            <p:cNvPr id="699" name="Image 698"/>
            <p:cNvPicPr/>
            <p:nvPr/>
          </p:nvPicPr>
          <p:blipFill>
            <a:blip r:embed="rId2"/>
            <a:stretch/>
          </p:blipFill>
          <p:spPr>
            <a:xfrm>
              <a:off x="9432000" y="7740000"/>
              <a:ext cx="1800000" cy="900000"/>
            </a:xfrm>
            <a:prstGeom prst="rect">
              <a:avLst/>
            </a:prstGeom>
            <a:noFill/>
            <a:ln w="18000">
              <a:noFill/>
            </a:ln>
          </p:spPr>
        </p:pic>
        <p:sp>
          <p:nvSpPr>
            <p:cNvPr id="700" name="ZoneTexte 699"/>
            <p:cNvSpPr txBox="1"/>
            <p:nvPr/>
          </p:nvSpPr>
          <p:spPr>
            <a:xfrm>
              <a:off x="4032000" y="7812000"/>
              <a:ext cx="1260000" cy="288000"/>
            </a:xfrm>
            <a:prstGeom prst="rect">
              <a:avLst/>
            </a:prstGeom>
            <a:noFill/>
            <a:ln w="18000">
              <a:noFill/>
            </a:ln>
          </p:spPr>
          <p:txBody>
            <a:bodyPr lIns="90000" tIns="45000" rIns="90000" bIns="45000" anchor="t">
              <a:spAutoFit/>
            </a:bodyPr>
            <a:lstStyle/>
            <a:p>
              <a:pPr algn="ctr"/>
              <a:r>
                <a:rPr lang="fr-FR" sz="1300" b="1" u="none" strike="noStrike">
                  <a:solidFill>
                    <a:srgbClr val="000000"/>
                  </a:solidFill>
                  <a:effectLst/>
                  <a:uFillTx/>
                  <a:latin typeface="DejaVu Math TeX Gyre"/>
                </a:rPr>
                <a:t>Imputations</a:t>
              </a:r>
              <a:endParaRPr lang="fr-FR" sz="13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1" name="ZoneTexte 700"/>
            <p:cNvSpPr txBox="1"/>
            <p:nvPr/>
          </p:nvSpPr>
          <p:spPr>
            <a:xfrm>
              <a:off x="4032000" y="8280000"/>
              <a:ext cx="1260000" cy="419400"/>
            </a:xfrm>
            <a:prstGeom prst="rect">
              <a:avLst/>
            </a:prstGeom>
            <a:noFill/>
            <a:ln w="18000">
              <a:noFill/>
            </a:ln>
          </p:spPr>
          <p:txBody>
            <a:bodyPr lIns="90000" tIns="45000" rIns="90000" bIns="45000" anchor="t">
              <a:spAutoFit/>
            </a:bodyPr>
            <a:lstStyle/>
            <a:p>
              <a:pPr algn="ctr"/>
              <a:r>
                <a:rPr lang="fr-FR" sz="1300" b="1" u="none" strike="noStrike">
                  <a:solidFill>
                    <a:srgbClr val="000000"/>
                  </a:solidFill>
                  <a:effectLst/>
                  <a:uFillTx/>
                  <a:latin typeface="DejaVu Math TeX Gyre"/>
                </a:rPr>
                <a:t>No Imputations</a:t>
              </a:r>
              <a:endParaRPr lang="fr-FR" sz="13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2" name="ZoneTexte 701"/>
            <p:cNvSpPr txBox="1"/>
            <p:nvPr/>
          </p:nvSpPr>
          <p:spPr>
            <a:xfrm>
              <a:off x="8352000" y="7812000"/>
              <a:ext cx="1260000" cy="288000"/>
            </a:xfrm>
            <a:prstGeom prst="rect">
              <a:avLst/>
            </a:prstGeom>
            <a:noFill/>
            <a:ln w="18000">
              <a:noFill/>
            </a:ln>
          </p:spPr>
          <p:txBody>
            <a:bodyPr lIns="90000" tIns="45000" rIns="90000" bIns="45000" anchor="t">
              <a:spAutoFit/>
            </a:bodyPr>
            <a:lstStyle/>
            <a:p>
              <a:pPr algn="ctr"/>
              <a:r>
                <a:rPr lang="fr-FR" sz="1300" b="1" u="none" strike="noStrike">
                  <a:solidFill>
                    <a:srgbClr val="000000"/>
                  </a:solidFill>
                  <a:effectLst/>
                  <a:uFillTx/>
                  <a:latin typeface="DejaVu Math TeX Gyre"/>
                </a:rPr>
                <a:t>Integration</a:t>
              </a:r>
              <a:endParaRPr lang="fr-FR" sz="13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3" name="ZoneTexte 702"/>
            <p:cNvSpPr txBox="1"/>
            <p:nvPr/>
          </p:nvSpPr>
          <p:spPr>
            <a:xfrm>
              <a:off x="8352000" y="8208000"/>
              <a:ext cx="1260000" cy="419400"/>
            </a:xfrm>
            <a:prstGeom prst="rect">
              <a:avLst/>
            </a:prstGeom>
            <a:noFill/>
            <a:ln w="18000">
              <a:noFill/>
            </a:ln>
          </p:spPr>
          <p:txBody>
            <a:bodyPr lIns="90000" tIns="45000" rIns="90000" bIns="45000" anchor="t">
              <a:spAutoFit/>
            </a:bodyPr>
            <a:lstStyle/>
            <a:p>
              <a:pPr algn="ctr"/>
              <a:r>
                <a:rPr lang="fr-FR" sz="1300" b="1" u="none" strike="noStrike">
                  <a:solidFill>
                    <a:srgbClr val="000000"/>
                  </a:solidFill>
                  <a:effectLst/>
                  <a:uFillTx/>
                  <a:latin typeface="DejaVu Math TeX Gyre"/>
                </a:rPr>
                <a:t>No Integration</a:t>
              </a:r>
              <a:endParaRPr lang="fr-FR" sz="13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4" name="Connecteur droit 703"/>
            <p:cNvSpPr/>
            <p:nvPr/>
          </p:nvSpPr>
          <p:spPr>
            <a:xfrm>
              <a:off x="3780000" y="7848000"/>
              <a:ext cx="0" cy="720000"/>
            </a:xfrm>
            <a:prstGeom prst="line">
              <a:avLst/>
            </a:prstGeom>
            <a:ln w="540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8000" tIns="63000" rIns="108000" bIns="63000" anchor="ctr">
              <a:noAutofit/>
            </a:bodyPr>
            <a:lstStyle/>
            <a:p>
              <a:pPr algn="ctr"/>
              <a:endPara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5" name="Connecteur droit 704"/>
            <p:cNvSpPr/>
            <p:nvPr/>
          </p:nvSpPr>
          <p:spPr>
            <a:xfrm flipH="1">
              <a:off x="3744000" y="7848000"/>
              <a:ext cx="180000" cy="0"/>
            </a:xfrm>
            <a:prstGeom prst="line">
              <a:avLst/>
            </a:prstGeom>
            <a:ln w="540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8000" tIns="-63000" rIns="108000" bIns="-63000" anchor="ctr">
              <a:noAutofit/>
            </a:bodyPr>
            <a:lstStyle/>
            <a:p>
              <a:pPr algn="ctr"/>
              <a:endPara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6" name="Connecteur droit 705"/>
            <p:cNvSpPr/>
            <p:nvPr/>
          </p:nvSpPr>
          <p:spPr>
            <a:xfrm flipH="1">
              <a:off x="3744000" y="8568000"/>
              <a:ext cx="180000" cy="0"/>
            </a:xfrm>
            <a:prstGeom prst="line">
              <a:avLst/>
            </a:prstGeom>
            <a:ln w="540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8000" tIns="-63000" rIns="108000" bIns="-63000" anchor="ctr">
              <a:noAutofit/>
            </a:bodyPr>
            <a:lstStyle/>
            <a:p>
              <a:pPr algn="ctr"/>
              <a:endPara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7" name="Connecteur droit 706"/>
            <p:cNvSpPr/>
            <p:nvPr/>
          </p:nvSpPr>
          <p:spPr>
            <a:xfrm>
              <a:off x="8208000" y="7812000"/>
              <a:ext cx="0" cy="720000"/>
            </a:xfrm>
            <a:prstGeom prst="line">
              <a:avLst/>
            </a:prstGeom>
            <a:ln w="540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8000" tIns="63000" rIns="108000" bIns="63000" anchor="ctr">
              <a:noAutofit/>
            </a:bodyPr>
            <a:lstStyle/>
            <a:p>
              <a:pPr algn="ctr"/>
              <a:endPara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8" name="Connecteur droit 707"/>
            <p:cNvSpPr/>
            <p:nvPr/>
          </p:nvSpPr>
          <p:spPr>
            <a:xfrm flipH="1">
              <a:off x="8172000" y="7812000"/>
              <a:ext cx="180000" cy="0"/>
            </a:xfrm>
            <a:prstGeom prst="line">
              <a:avLst/>
            </a:prstGeom>
            <a:ln w="540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8000" tIns="-63000" rIns="108000" bIns="-63000" anchor="ctr">
              <a:noAutofit/>
            </a:bodyPr>
            <a:lstStyle/>
            <a:p>
              <a:pPr algn="ctr"/>
              <a:endPara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9" name="Connecteur droit 708"/>
            <p:cNvSpPr/>
            <p:nvPr/>
          </p:nvSpPr>
          <p:spPr>
            <a:xfrm flipH="1">
              <a:off x="8172000" y="8532000"/>
              <a:ext cx="180000" cy="0"/>
            </a:xfrm>
            <a:prstGeom prst="line">
              <a:avLst/>
            </a:prstGeom>
            <a:ln w="540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8000" tIns="-63000" rIns="108000" bIns="-63000" anchor="ctr">
              <a:noAutofit/>
            </a:bodyPr>
            <a:lstStyle/>
            <a:p>
              <a:pPr algn="ctr"/>
              <a:endPara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710" name="ZoneTexte 709"/>
          <p:cNvSpPr txBox="1"/>
          <p:nvPr/>
        </p:nvSpPr>
        <p:spPr>
          <a:xfrm>
            <a:off x="6892560" y="8037360"/>
            <a:ext cx="1279800" cy="24264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r>
              <a:rPr lang="fr-FR" sz="1200" b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Normalisation</a:t>
            </a:r>
            <a:endParaRPr lang="fr-FR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1" name="ZoneTexte 710"/>
          <p:cNvSpPr txBox="1"/>
          <p:nvPr/>
        </p:nvSpPr>
        <p:spPr>
          <a:xfrm>
            <a:off x="3600000" y="360000"/>
            <a:ext cx="4860000" cy="54000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2000" b="1" u="sng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sc Proteomic: Choices</a:t>
            </a:r>
            <a:endParaRPr lang="fr-F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12" name="Image 711"/>
          <p:cNvPicPr/>
          <p:nvPr/>
        </p:nvPicPr>
        <p:blipFill>
          <a:blip r:embed="rId3"/>
          <a:stretch/>
        </p:blipFill>
        <p:spPr>
          <a:xfrm>
            <a:off x="900000" y="2880000"/>
            <a:ext cx="9861480" cy="108000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713" name="ZoneTexte 712"/>
          <p:cNvSpPr txBox="1"/>
          <p:nvPr/>
        </p:nvSpPr>
        <p:spPr>
          <a:xfrm>
            <a:off x="11243160" y="6300720"/>
            <a:ext cx="913680" cy="3366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fld id="{805A2382-64F8-440D-AB90-D5CCEBA3E4BC}" type="slidenum">
              <a:rPr lang="fr-FR" sz="105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40</a:t>
            </a:fld>
            <a:endParaRPr lang="fr-FR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Image 713"/>
          <p:cNvPicPr/>
          <p:nvPr/>
        </p:nvPicPr>
        <p:blipFill>
          <a:blip r:embed="rId2"/>
          <a:stretch/>
        </p:blipFill>
        <p:spPr>
          <a:xfrm>
            <a:off x="906480" y="1080000"/>
            <a:ext cx="10253520" cy="542520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715" name="ZoneTexte 714"/>
          <p:cNvSpPr txBox="1"/>
          <p:nvPr/>
        </p:nvSpPr>
        <p:spPr>
          <a:xfrm>
            <a:off x="3420000" y="360000"/>
            <a:ext cx="5760000" cy="59940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>
              <a:spcBef>
                <a:spcPts val="1191"/>
              </a:spcBef>
              <a:spcAft>
                <a:spcPts val="992"/>
              </a:spcAft>
            </a:pPr>
            <a:r>
              <a:rPr lang="fr-FR" sz="2000" b="1" u="sng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"State-of-the-art" : ScoPEC workflow</a:t>
            </a:r>
            <a:endParaRPr lang="fr-F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6" name="Rectangle 715"/>
          <p:cNvSpPr/>
          <p:nvPr/>
        </p:nvSpPr>
        <p:spPr>
          <a:xfrm>
            <a:off x="7200000" y="1080000"/>
            <a:ext cx="3960000" cy="3960000"/>
          </a:xfrm>
          <a:prstGeom prst="rect">
            <a:avLst/>
          </a:prstGeom>
          <a:solidFill>
            <a:srgbClr val="3FAF46">
              <a:alpha val="31000"/>
            </a:srgbClr>
          </a:solidFill>
          <a:ln w="252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600" tIns="48600" rIns="93600" bIns="486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17" name="ZoneTexte 716"/>
          <p:cNvSpPr txBox="1"/>
          <p:nvPr/>
        </p:nvSpPr>
        <p:spPr>
          <a:xfrm>
            <a:off x="9900000" y="4680000"/>
            <a:ext cx="1260000" cy="36000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1100" b="1" i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Proteins</a:t>
            </a:r>
            <a:endParaRPr lang="fr-F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8" name="Forme libre : forme 717"/>
          <p:cNvSpPr/>
          <p:nvPr/>
        </p:nvSpPr>
        <p:spPr>
          <a:xfrm>
            <a:off x="5220000" y="900000"/>
            <a:ext cx="6120000" cy="5580000"/>
          </a:xfrm>
          <a:custGeom>
            <a:avLst/>
            <a:gdLst/>
            <a:ahLst/>
            <a:cxnLst/>
            <a:rect l="0" t="0" r="r" b="b"/>
            <a:pathLst>
              <a:path w="17000" h="15500">
                <a:moveTo>
                  <a:pt x="0" y="15500"/>
                </a:moveTo>
                <a:lnTo>
                  <a:pt x="0" y="0"/>
                </a:lnTo>
                <a:lnTo>
                  <a:pt x="17000" y="0"/>
                </a:lnTo>
                <a:lnTo>
                  <a:pt x="17000" y="15500"/>
                </a:lnTo>
                <a:lnTo>
                  <a:pt x="0" y="15500"/>
                </a:lnTo>
                <a:moveTo>
                  <a:pt x="5500" y="11500"/>
                </a:moveTo>
                <a:lnTo>
                  <a:pt x="5500" y="500"/>
                </a:lnTo>
                <a:lnTo>
                  <a:pt x="16500" y="500"/>
                </a:lnTo>
                <a:lnTo>
                  <a:pt x="16500" y="11500"/>
                </a:lnTo>
                <a:lnTo>
                  <a:pt x="5500" y="11500"/>
                </a:lnTo>
                <a:close/>
              </a:path>
            </a:pathLst>
          </a:custGeom>
          <a:solidFill>
            <a:srgbClr val="FFB66C">
              <a:alpha val="28000"/>
            </a:srgbClr>
          </a:solidFill>
          <a:ln w="25200">
            <a:solidFill>
              <a:srgbClr val="000000"/>
            </a:solidFill>
            <a:round/>
          </a:ln>
        </p:spPr>
        <p:txBody>
          <a:bodyPr lIns="93600" tIns="48600" rIns="93600" bIns="486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9" name="ZoneTexte 718"/>
          <p:cNvSpPr txBox="1"/>
          <p:nvPr/>
        </p:nvSpPr>
        <p:spPr>
          <a:xfrm>
            <a:off x="10080000" y="6145200"/>
            <a:ext cx="1260000" cy="36000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1100" b="1" i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Peptides</a:t>
            </a:r>
            <a:endParaRPr lang="fr-F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0" name="ZoneTexte 719"/>
          <p:cNvSpPr txBox="1"/>
          <p:nvPr/>
        </p:nvSpPr>
        <p:spPr>
          <a:xfrm>
            <a:off x="11243160" y="6300720"/>
            <a:ext cx="913680" cy="3366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fld id="{8DBF6E17-4412-4955-8DD1-245E893217ED}" type="slidenum">
              <a:rPr lang="fr-FR" sz="105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41</a:t>
            </a:fld>
            <a:endParaRPr lang="fr-FR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Forme libre : forme 720"/>
          <p:cNvSpPr/>
          <p:nvPr/>
        </p:nvSpPr>
        <p:spPr>
          <a:xfrm>
            <a:off x="3005640" y="7683120"/>
            <a:ext cx="782640" cy="649440"/>
          </a:xfrm>
          <a:custGeom>
            <a:avLst/>
            <a:gdLst/>
            <a:ahLst/>
            <a:cxnLst/>
            <a:rect l="0" t="0" r="r" b="b"/>
            <a:pathLst>
              <a:path w="2174" h="1804">
                <a:moveTo>
                  <a:pt x="0" y="10"/>
                </a:moveTo>
                <a:cubicBezTo>
                  <a:pt x="139" y="58"/>
                  <a:pt x="148" y="208"/>
                  <a:pt x="174" y="322"/>
                </a:cubicBezTo>
                <a:cubicBezTo>
                  <a:pt x="200" y="433"/>
                  <a:pt x="288" y="522"/>
                  <a:pt x="327" y="635"/>
                </a:cubicBezTo>
                <a:cubicBezTo>
                  <a:pt x="367" y="749"/>
                  <a:pt x="441" y="879"/>
                  <a:pt x="380" y="1000"/>
                </a:cubicBezTo>
                <a:cubicBezTo>
                  <a:pt x="330" y="1100"/>
                  <a:pt x="409" y="1237"/>
                  <a:pt x="325" y="1326"/>
                </a:cubicBezTo>
                <a:cubicBezTo>
                  <a:pt x="242" y="1413"/>
                  <a:pt x="253" y="1550"/>
                  <a:pt x="183" y="1642"/>
                </a:cubicBezTo>
                <a:cubicBezTo>
                  <a:pt x="65" y="1794"/>
                  <a:pt x="296" y="1819"/>
                  <a:pt x="386" y="1796"/>
                </a:cubicBezTo>
                <a:cubicBezTo>
                  <a:pt x="508" y="1766"/>
                  <a:pt x="641" y="1764"/>
                  <a:pt x="775" y="1792"/>
                </a:cubicBezTo>
                <a:cubicBezTo>
                  <a:pt x="891" y="1817"/>
                  <a:pt x="1003" y="1760"/>
                  <a:pt x="1117" y="1736"/>
                </a:cubicBezTo>
                <a:cubicBezTo>
                  <a:pt x="1231" y="1713"/>
                  <a:pt x="1334" y="1640"/>
                  <a:pt x="1456" y="1650"/>
                </a:cubicBezTo>
                <a:cubicBezTo>
                  <a:pt x="1592" y="1660"/>
                  <a:pt x="1683" y="1571"/>
                  <a:pt x="1769" y="1499"/>
                </a:cubicBezTo>
                <a:cubicBezTo>
                  <a:pt x="1872" y="1413"/>
                  <a:pt x="1988" y="1319"/>
                  <a:pt x="2025" y="1182"/>
                </a:cubicBezTo>
                <a:cubicBezTo>
                  <a:pt x="2058" y="1064"/>
                  <a:pt x="2211" y="981"/>
                  <a:pt x="2166" y="856"/>
                </a:cubicBezTo>
                <a:cubicBezTo>
                  <a:pt x="2117" y="725"/>
                  <a:pt x="1965" y="652"/>
                  <a:pt x="1886" y="535"/>
                </a:cubicBezTo>
                <a:cubicBezTo>
                  <a:pt x="1804" y="415"/>
                  <a:pt x="1679" y="335"/>
                  <a:pt x="1558" y="266"/>
                </a:cubicBezTo>
                <a:cubicBezTo>
                  <a:pt x="1451" y="205"/>
                  <a:pt x="1332" y="164"/>
                  <a:pt x="1219" y="123"/>
                </a:cubicBezTo>
                <a:cubicBezTo>
                  <a:pt x="1108" y="82"/>
                  <a:pt x="999" y="18"/>
                  <a:pt x="884" y="10"/>
                </a:cubicBezTo>
                <a:cubicBezTo>
                  <a:pt x="773" y="3"/>
                  <a:pt x="666" y="-4"/>
                  <a:pt x="557" y="4"/>
                </a:cubicBezTo>
                <a:cubicBezTo>
                  <a:pt x="424" y="13"/>
                  <a:pt x="289" y="-2"/>
                  <a:pt x="159" y="19"/>
                </a:cubicBezTo>
                <a:lnTo>
                  <a:pt x="56" y="30"/>
                </a:lnTo>
                <a:lnTo>
                  <a:pt x="43" y="30"/>
                </a:lnTo>
                <a:lnTo>
                  <a:pt x="0" y="10"/>
                </a:lnTo>
                <a:close/>
              </a:path>
            </a:pathLst>
          </a:custGeom>
          <a:solidFill>
            <a:srgbClr val="3FAF46"/>
          </a:solidFill>
          <a:ln w="18000">
            <a:solidFill>
              <a:srgbClr val="AFD095"/>
            </a:solidFill>
            <a:round/>
          </a:ln>
        </p:spPr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22" name="Rectangle 721"/>
          <p:cNvSpPr/>
          <p:nvPr/>
        </p:nvSpPr>
        <p:spPr>
          <a:xfrm>
            <a:off x="1368000" y="7994880"/>
            <a:ext cx="1152000" cy="468000"/>
          </a:xfrm>
          <a:prstGeom prst="rect">
            <a:avLst/>
          </a:prstGeom>
          <a:solidFill>
            <a:srgbClr val="3FAF46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23" name="ZoneTexte 722"/>
          <p:cNvSpPr txBox="1"/>
          <p:nvPr/>
        </p:nvSpPr>
        <p:spPr>
          <a:xfrm>
            <a:off x="3780000" y="360000"/>
            <a:ext cx="4860000" cy="54000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2000" b="1" u="sng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sc Proteomic: Choices</a:t>
            </a:r>
            <a:endParaRPr lang="fr-F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24" name="Image 723"/>
          <p:cNvPicPr/>
          <p:nvPr/>
        </p:nvPicPr>
        <p:blipFill>
          <a:blip r:embed="rId2"/>
          <a:stretch/>
        </p:blipFill>
        <p:spPr>
          <a:xfrm>
            <a:off x="2700000" y="900000"/>
            <a:ext cx="1080000" cy="54000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725" name="ZoneTexte 724"/>
          <p:cNvSpPr txBox="1"/>
          <p:nvPr/>
        </p:nvSpPr>
        <p:spPr>
          <a:xfrm>
            <a:off x="540000" y="900000"/>
            <a:ext cx="1980000" cy="85824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Logic gate Xor :  </a:t>
            </a:r>
          </a:p>
          <a:p>
            <a:pPr algn="ctr"/>
            <a:r>
              <a:rPr lang="fr-FR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(A or B) and NOT (A and B)</a:t>
            </a:r>
          </a:p>
        </p:txBody>
      </p:sp>
      <p:sp>
        <p:nvSpPr>
          <p:cNvPr id="726" name="ZoneTexte 725"/>
          <p:cNvSpPr txBox="1"/>
          <p:nvPr/>
        </p:nvSpPr>
        <p:spPr>
          <a:xfrm>
            <a:off x="2520000" y="1168200"/>
            <a:ext cx="180000" cy="23220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1000" b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B</a:t>
            </a:r>
            <a:endParaRPr lang="fr-FR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7" name="ZoneTexte 726"/>
          <p:cNvSpPr txBox="1"/>
          <p:nvPr/>
        </p:nvSpPr>
        <p:spPr>
          <a:xfrm>
            <a:off x="2520000" y="936000"/>
            <a:ext cx="180000" cy="23220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1000" b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A</a:t>
            </a:r>
            <a:endParaRPr lang="fr-FR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8" name="ZoneTexte 727"/>
          <p:cNvSpPr txBox="1"/>
          <p:nvPr/>
        </p:nvSpPr>
        <p:spPr>
          <a:xfrm>
            <a:off x="1368000" y="7706880"/>
            <a:ext cx="1260000" cy="28800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1300" b="1" u="none" strike="sngStrike">
                <a:solidFill>
                  <a:srgbClr val="000000"/>
                </a:solidFill>
                <a:effectLst/>
                <a:uFillTx/>
                <a:latin typeface="DejaVu Math TeX Gyre"/>
              </a:rPr>
              <a:t>Peptides</a:t>
            </a:r>
            <a:endParaRPr lang="fr-FR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9" name="ZoneTexte 728"/>
          <p:cNvSpPr txBox="1"/>
          <p:nvPr/>
        </p:nvSpPr>
        <p:spPr>
          <a:xfrm>
            <a:off x="1368000" y="8102880"/>
            <a:ext cx="1260000" cy="28800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1300" b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Proteins</a:t>
            </a:r>
            <a:endParaRPr lang="fr-FR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730" name="Groupe 729"/>
          <p:cNvGrpSpPr/>
          <p:nvPr/>
        </p:nvGrpSpPr>
        <p:grpSpPr>
          <a:xfrm>
            <a:off x="2520000" y="7562880"/>
            <a:ext cx="9180000" cy="959400"/>
            <a:chOff x="2520000" y="7562880"/>
            <a:chExt cx="9180000" cy="959400"/>
          </a:xfrm>
        </p:grpSpPr>
        <p:pic>
          <p:nvPicPr>
            <p:cNvPr id="731" name="Image 730"/>
            <p:cNvPicPr/>
            <p:nvPr/>
          </p:nvPicPr>
          <p:blipFill>
            <a:blip r:embed="rId2"/>
            <a:stretch/>
          </p:blipFill>
          <p:spPr>
            <a:xfrm>
              <a:off x="2520000" y="7562880"/>
              <a:ext cx="1800000" cy="900000"/>
            </a:xfrm>
            <a:prstGeom prst="rect">
              <a:avLst/>
            </a:prstGeom>
            <a:noFill/>
            <a:ln w="18000">
              <a:noFill/>
            </a:ln>
          </p:spPr>
        </p:pic>
        <p:pic>
          <p:nvPicPr>
            <p:cNvPr id="732" name="Image 731"/>
            <p:cNvPicPr/>
            <p:nvPr/>
          </p:nvPicPr>
          <p:blipFill>
            <a:blip r:embed="rId2"/>
            <a:stretch/>
          </p:blipFill>
          <p:spPr>
            <a:xfrm>
              <a:off x="5580000" y="7562880"/>
              <a:ext cx="1800000" cy="900000"/>
            </a:xfrm>
            <a:prstGeom prst="rect">
              <a:avLst/>
            </a:prstGeom>
            <a:noFill/>
            <a:ln w="18000">
              <a:noFill/>
            </a:ln>
          </p:spPr>
        </p:pic>
        <p:pic>
          <p:nvPicPr>
            <p:cNvPr id="733" name="Image 732"/>
            <p:cNvPicPr/>
            <p:nvPr/>
          </p:nvPicPr>
          <p:blipFill>
            <a:blip r:embed="rId2"/>
            <a:stretch/>
          </p:blipFill>
          <p:spPr>
            <a:xfrm>
              <a:off x="9900000" y="7562880"/>
              <a:ext cx="1800000" cy="900000"/>
            </a:xfrm>
            <a:prstGeom prst="rect">
              <a:avLst/>
            </a:prstGeom>
            <a:noFill/>
            <a:ln w="18000">
              <a:noFill/>
            </a:ln>
          </p:spPr>
        </p:pic>
        <p:sp>
          <p:nvSpPr>
            <p:cNvPr id="734" name="ZoneTexte 733"/>
            <p:cNvSpPr txBox="1"/>
            <p:nvPr/>
          </p:nvSpPr>
          <p:spPr>
            <a:xfrm>
              <a:off x="4500000" y="7634880"/>
              <a:ext cx="1260000" cy="288000"/>
            </a:xfrm>
            <a:prstGeom prst="rect">
              <a:avLst/>
            </a:prstGeom>
            <a:noFill/>
            <a:ln w="18000">
              <a:noFill/>
            </a:ln>
          </p:spPr>
          <p:txBody>
            <a:bodyPr lIns="90000" tIns="45000" rIns="90000" bIns="45000" anchor="t">
              <a:spAutoFit/>
            </a:bodyPr>
            <a:lstStyle/>
            <a:p>
              <a:pPr algn="ctr"/>
              <a:r>
                <a:rPr lang="fr-FR" sz="1300" b="1" u="none" strike="noStrike">
                  <a:solidFill>
                    <a:srgbClr val="000000"/>
                  </a:solidFill>
                  <a:effectLst/>
                  <a:uFillTx/>
                  <a:latin typeface="DejaVu Math TeX Gyre"/>
                </a:rPr>
                <a:t>Imputations</a:t>
              </a:r>
              <a:endParaRPr lang="fr-FR" sz="13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5" name="ZoneTexte 734"/>
            <p:cNvSpPr txBox="1"/>
            <p:nvPr/>
          </p:nvSpPr>
          <p:spPr>
            <a:xfrm>
              <a:off x="4500000" y="8102880"/>
              <a:ext cx="1260000" cy="419400"/>
            </a:xfrm>
            <a:prstGeom prst="rect">
              <a:avLst/>
            </a:prstGeom>
            <a:noFill/>
            <a:ln w="18000">
              <a:noFill/>
            </a:ln>
          </p:spPr>
          <p:txBody>
            <a:bodyPr lIns="90000" tIns="45000" rIns="90000" bIns="45000" anchor="t">
              <a:spAutoFit/>
            </a:bodyPr>
            <a:lstStyle/>
            <a:p>
              <a:pPr algn="ctr"/>
              <a:r>
                <a:rPr lang="fr-FR" sz="1300" b="1" u="none" strike="noStrike">
                  <a:solidFill>
                    <a:srgbClr val="000000"/>
                  </a:solidFill>
                  <a:effectLst/>
                  <a:uFillTx/>
                  <a:latin typeface="DejaVu Math TeX Gyre"/>
                </a:rPr>
                <a:t>No Imputations</a:t>
              </a:r>
              <a:endParaRPr lang="fr-FR" sz="13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6" name="ZoneTexte 735"/>
            <p:cNvSpPr txBox="1"/>
            <p:nvPr/>
          </p:nvSpPr>
          <p:spPr>
            <a:xfrm>
              <a:off x="8820000" y="7634880"/>
              <a:ext cx="1260000" cy="288000"/>
            </a:xfrm>
            <a:prstGeom prst="rect">
              <a:avLst/>
            </a:prstGeom>
            <a:noFill/>
            <a:ln w="18000">
              <a:noFill/>
            </a:ln>
          </p:spPr>
          <p:txBody>
            <a:bodyPr lIns="90000" tIns="45000" rIns="90000" bIns="45000" anchor="t">
              <a:spAutoFit/>
            </a:bodyPr>
            <a:lstStyle/>
            <a:p>
              <a:pPr algn="ctr"/>
              <a:r>
                <a:rPr lang="fr-FR" sz="1300" b="1" u="none" strike="noStrike">
                  <a:solidFill>
                    <a:srgbClr val="000000"/>
                  </a:solidFill>
                  <a:effectLst/>
                  <a:uFillTx/>
                  <a:latin typeface="DejaVu Math TeX Gyre"/>
                </a:rPr>
                <a:t>Integration</a:t>
              </a:r>
              <a:endParaRPr lang="fr-FR" sz="13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7" name="ZoneTexte 736"/>
            <p:cNvSpPr txBox="1"/>
            <p:nvPr/>
          </p:nvSpPr>
          <p:spPr>
            <a:xfrm>
              <a:off x="8820000" y="8030880"/>
              <a:ext cx="1260000" cy="419400"/>
            </a:xfrm>
            <a:prstGeom prst="rect">
              <a:avLst/>
            </a:prstGeom>
            <a:noFill/>
            <a:ln w="18000">
              <a:noFill/>
            </a:ln>
          </p:spPr>
          <p:txBody>
            <a:bodyPr lIns="90000" tIns="45000" rIns="90000" bIns="45000" anchor="t">
              <a:spAutoFit/>
            </a:bodyPr>
            <a:lstStyle/>
            <a:p>
              <a:pPr algn="ctr"/>
              <a:r>
                <a:rPr lang="fr-FR" sz="1300" b="1" u="none" strike="noStrike">
                  <a:solidFill>
                    <a:srgbClr val="000000"/>
                  </a:solidFill>
                  <a:effectLst/>
                  <a:uFillTx/>
                  <a:latin typeface="DejaVu Math TeX Gyre"/>
                </a:rPr>
                <a:t>No Integration</a:t>
              </a:r>
              <a:endParaRPr lang="fr-FR" sz="13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8" name="Connecteur droit 737"/>
            <p:cNvSpPr/>
            <p:nvPr/>
          </p:nvSpPr>
          <p:spPr>
            <a:xfrm>
              <a:off x="4248000" y="7670880"/>
              <a:ext cx="0" cy="720000"/>
            </a:xfrm>
            <a:prstGeom prst="line">
              <a:avLst/>
            </a:prstGeom>
            <a:ln w="540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8000" tIns="63000" rIns="108000" bIns="63000" anchor="ctr">
              <a:noAutofit/>
            </a:bodyPr>
            <a:lstStyle/>
            <a:p>
              <a:pPr algn="ctr"/>
              <a:endPara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9" name="Connecteur droit 738"/>
            <p:cNvSpPr/>
            <p:nvPr/>
          </p:nvSpPr>
          <p:spPr>
            <a:xfrm flipH="1">
              <a:off x="4212000" y="7670880"/>
              <a:ext cx="180000" cy="0"/>
            </a:xfrm>
            <a:prstGeom prst="line">
              <a:avLst/>
            </a:prstGeom>
            <a:ln w="540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8000" tIns="-63000" rIns="108000" bIns="-63000" anchor="ctr">
              <a:noAutofit/>
            </a:bodyPr>
            <a:lstStyle/>
            <a:p>
              <a:pPr algn="ctr"/>
              <a:endPara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0" name="Connecteur droit 739"/>
            <p:cNvSpPr/>
            <p:nvPr/>
          </p:nvSpPr>
          <p:spPr>
            <a:xfrm flipH="1">
              <a:off x="4212000" y="8390880"/>
              <a:ext cx="180000" cy="0"/>
            </a:xfrm>
            <a:prstGeom prst="line">
              <a:avLst/>
            </a:prstGeom>
            <a:ln w="540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8000" tIns="-63000" rIns="108000" bIns="-63000" anchor="ctr">
              <a:noAutofit/>
            </a:bodyPr>
            <a:lstStyle/>
            <a:p>
              <a:pPr algn="ctr"/>
              <a:endPara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1" name="Connecteur droit 740"/>
            <p:cNvSpPr/>
            <p:nvPr/>
          </p:nvSpPr>
          <p:spPr>
            <a:xfrm>
              <a:off x="8676000" y="7634880"/>
              <a:ext cx="0" cy="720000"/>
            </a:xfrm>
            <a:prstGeom prst="line">
              <a:avLst/>
            </a:prstGeom>
            <a:ln w="540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8000" tIns="63000" rIns="108000" bIns="63000" anchor="ctr">
              <a:noAutofit/>
            </a:bodyPr>
            <a:lstStyle/>
            <a:p>
              <a:pPr algn="ctr"/>
              <a:endPara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2" name="Connecteur droit 741"/>
            <p:cNvSpPr/>
            <p:nvPr/>
          </p:nvSpPr>
          <p:spPr>
            <a:xfrm flipH="1">
              <a:off x="8640000" y="7634880"/>
              <a:ext cx="180000" cy="0"/>
            </a:xfrm>
            <a:prstGeom prst="line">
              <a:avLst/>
            </a:prstGeom>
            <a:ln w="540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8000" tIns="-63000" rIns="108000" bIns="-63000" anchor="ctr">
              <a:noAutofit/>
            </a:bodyPr>
            <a:lstStyle/>
            <a:p>
              <a:pPr algn="ctr"/>
              <a:endPara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3" name="Connecteur droit 742"/>
            <p:cNvSpPr/>
            <p:nvPr/>
          </p:nvSpPr>
          <p:spPr>
            <a:xfrm flipH="1">
              <a:off x="8640000" y="8354880"/>
              <a:ext cx="180000" cy="0"/>
            </a:xfrm>
            <a:prstGeom prst="line">
              <a:avLst/>
            </a:prstGeom>
            <a:ln w="540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8000" tIns="-63000" rIns="108000" bIns="-63000" anchor="ctr">
              <a:noAutofit/>
            </a:bodyPr>
            <a:lstStyle/>
            <a:p>
              <a:pPr algn="ctr"/>
              <a:endPara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744" name="ZoneTexte 743"/>
          <p:cNvSpPr txBox="1"/>
          <p:nvPr/>
        </p:nvSpPr>
        <p:spPr>
          <a:xfrm>
            <a:off x="7360560" y="7860240"/>
            <a:ext cx="1279800" cy="24264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r>
              <a:rPr lang="fr-FR" sz="1200" b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Normalisation</a:t>
            </a:r>
            <a:endParaRPr lang="fr-FR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5" name="Rectangle 744"/>
          <p:cNvSpPr/>
          <p:nvPr/>
        </p:nvSpPr>
        <p:spPr>
          <a:xfrm>
            <a:off x="4140000" y="7442280"/>
            <a:ext cx="7560000" cy="1080000"/>
          </a:xfrm>
          <a:prstGeom prst="rect">
            <a:avLst/>
          </a:prstGeom>
          <a:noFill/>
          <a:ln w="54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63000" rIns="108000" bIns="63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6" name="ZoneTexte 745"/>
          <p:cNvSpPr txBox="1"/>
          <p:nvPr/>
        </p:nvSpPr>
        <p:spPr>
          <a:xfrm>
            <a:off x="7560000" y="7200000"/>
            <a:ext cx="1980000" cy="60228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r>
              <a:rPr lang="fr-FR" sz="1100" b="1" i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Linked problem</a:t>
            </a:r>
            <a:endParaRPr lang="fr-F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47" name="Image 746"/>
          <p:cNvPicPr/>
          <p:nvPr/>
        </p:nvPicPr>
        <p:blipFill>
          <a:blip r:embed="rId3"/>
          <a:stretch/>
        </p:blipFill>
        <p:spPr>
          <a:xfrm>
            <a:off x="984600" y="2741760"/>
            <a:ext cx="10175400" cy="157824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748" name="ZoneTexte 747"/>
          <p:cNvSpPr txBox="1"/>
          <p:nvPr/>
        </p:nvSpPr>
        <p:spPr>
          <a:xfrm>
            <a:off x="11243160" y="6300720"/>
            <a:ext cx="913680" cy="3366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fld id="{1014FAD0-7A81-4C05-A265-5D0CA92FFB38}" type="slidenum">
              <a:rPr lang="fr-FR" sz="105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42</a:t>
            </a:fld>
            <a:endParaRPr lang="fr-FR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Rectangle 774"/>
          <p:cNvSpPr/>
          <p:nvPr/>
        </p:nvSpPr>
        <p:spPr>
          <a:xfrm>
            <a:off x="3672000" y="7871400"/>
            <a:ext cx="1152000" cy="468000"/>
          </a:xfrm>
          <a:prstGeom prst="rect">
            <a:avLst/>
          </a:prstGeom>
          <a:solidFill>
            <a:srgbClr val="3FAF46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76" name="Forme libre : forme 775"/>
          <p:cNvSpPr/>
          <p:nvPr/>
        </p:nvSpPr>
        <p:spPr>
          <a:xfrm>
            <a:off x="5252040" y="7514640"/>
            <a:ext cx="759960" cy="654480"/>
          </a:xfrm>
          <a:custGeom>
            <a:avLst/>
            <a:gdLst/>
            <a:ahLst/>
            <a:cxnLst/>
            <a:rect l="0" t="0" r="r" b="b"/>
            <a:pathLst>
              <a:path w="2111" h="1818">
                <a:moveTo>
                  <a:pt x="0" y="2"/>
                </a:moveTo>
                <a:cubicBezTo>
                  <a:pt x="135" y="52"/>
                  <a:pt x="131" y="204"/>
                  <a:pt x="148" y="319"/>
                </a:cubicBezTo>
                <a:cubicBezTo>
                  <a:pt x="164" y="432"/>
                  <a:pt x="246" y="523"/>
                  <a:pt x="275" y="637"/>
                </a:cubicBezTo>
                <a:cubicBezTo>
                  <a:pt x="305" y="753"/>
                  <a:pt x="369" y="885"/>
                  <a:pt x="296" y="1006"/>
                </a:cubicBezTo>
                <a:cubicBezTo>
                  <a:pt x="237" y="1106"/>
                  <a:pt x="304" y="1246"/>
                  <a:pt x="212" y="1335"/>
                </a:cubicBezTo>
                <a:cubicBezTo>
                  <a:pt x="121" y="1423"/>
                  <a:pt x="121" y="1560"/>
                  <a:pt x="42" y="1653"/>
                </a:cubicBezTo>
                <a:cubicBezTo>
                  <a:pt x="-89" y="1806"/>
                  <a:pt x="141" y="1833"/>
                  <a:pt x="233" y="1811"/>
                </a:cubicBezTo>
                <a:cubicBezTo>
                  <a:pt x="359" y="1782"/>
                  <a:pt x="493" y="1781"/>
                  <a:pt x="625" y="1811"/>
                </a:cubicBezTo>
                <a:cubicBezTo>
                  <a:pt x="740" y="1837"/>
                  <a:pt x="858" y="1781"/>
                  <a:pt x="974" y="1758"/>
                </a:cubicBezTo>
                <a:cubicBezTo>
                  <a:pt x="1092" y="1735"/>
                  <a:pt x="1201" y="1663"/>
                  <a:pt x="1323" y="1674"/>
                </a:cubicBezTo>
                <a:cubicBezTo>
                  <a:pt x="1459" y="1686"/>
                  <a:pt x="1558" y="1597"/>
                  <a:pt x="1651" y="1526"/>
                </a:cubicBezTo>
                <a:cubicBezTo>
                  <a:pt x="1763" y="1440"/>
                  <a:pt x="1888" y="1346"/>
                  <a:pt x="1937" y="1208"/>
                </a:cubicBezTo>
                <a:cubicBezTo>
                  <a:pt x="1979" y="1089"/>
                  <a:pt x="2141" y="1006"/>
                  <a:pt x="2106" y="879"/>
                </a:cubicBezTo>
                <a:cubicBezTo>
                  <a:pt x="2069" y="746"/>
                  <a:pt x="1922" y="671"/>
                  <a:pt x="1852" y="552"/>
                </a:cubicBezTo>
                <a:cubicBezTo>
                  <a:pt x="1781" y="430"/>
                  <a:pt x="1661" y="349"/>
                  <a:pt x="1545" y="277"/>
                </a:cubicBezTo>
                <a:cubicBezTo>
                  <a:pt x="1443" y="215"/>
                  <a:pt x="1327" y="172"/>
                  <a:pt x="1217" y="129"/>
                </a:cubicBezTo>
                <a:cubicBezTo>
                  <a:pt x="1108" y="86"/>
                  <a:pt x="1004" y="21"/>
                  <a:pt x="889" y="12"/>
                </a:cubicBezTo>
                <a:cubicBezTo>
                  <a:pt x="778" y="3"/>
                  <a:pt x="672" y="-4"/>
                  <a:pt x="561" y="2"/>
                </a:cubicBezTo>
                <a:cubicBezTo>
                  <a:pt x="427" y="10"/>
                  <a:pt x="292" y="-6"/>
                  <a:pt x="159" y="12"/>
                </a:cubicBezTo>
                <a:lnTo>
                  <a:pt x="53" y="23"/>
                </a:lnTo>
                <a:lnTo>
                  <a:pt x="41" y="23"/>
                </a:lnTo>
                <a:lnTo>
                  <a:pt x="0" y="2"/>
                </a:lnTo>
                <a:close/>
              </a:path>
            </a:pathLst>
          </a:custGeom>
          <a:solidFill>
            <a:srgbClr val="3FAF46"/>
          </a:solidFill>
          <a:ln w="18000">
            <a:solidFill>
              <a:srgbClr val="AFD095"/>
            </a:solidFill>
            <a:round/>
          </a:ln>
        </p:spPr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77" name="ZoneTexte 776"/>
          <p:cNvSpPr txBox="1"/>
          <p:nvPr/>
        </p:nvSpPr>
        <p:spPr>
          <a:xfrm>
            <a:off x="3780000" y="360360"/>
            <a:ext cx="4680000" cy="60228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2000" b="1" u="sng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Imputation or no imputation</a:t>
            </a:r>
            <a:endParaRPr lang="fr-F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78" name="Image 777"/>
          <p:cNvPicPr/>
          <p:nvPr/>
        </p:nvPicPr>
        <p:blipFill>
          <a:blip r:embed="rId2"/>
          <a:stretch/>
        </p:blipFill>
        <p:spPr>
          <a:xfrm>
            <a:off x="7604280" y="1080000"/>
            <a:ext cx="4455720" cy="333900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779" name="ZoneTexte 778"/>
          <p:cNvSpPr txBox="1"/>
          <p:nvPr/>
        </p:nvSpPr>
        <p:spPr>
          <a:xfrm>
            <a:off x="720000" y="1620000"/>
            <a:ext cx="6660000" cy="1937538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just"/>
            <a:r>
              <a:rPr lang="fr-FR" sz="15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Several</a:t>
            </a:r>
            <a:r>
              <a:rPr lang="fr-FR" sz="15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 </a:t>
            </a:r>
            <a:r>
              <a:rPr lang="fr-FR" sz="15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algorithms</a:t>
            </a:r>
            <a:r>
              <a:rPr lang="fr-FR" sz="15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 are </a:t>
            </a:r>
            <a:r>
              <a:rPr lang="fr-FR" sz="15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available</a:t>
            </a:r>
            <a:r>
              <a:rPr lang="fr-FR" sz="15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 for data imputation, </a:t>
            </a:r>
            <a:r>
              <a:rPr lang="fr-FR" sz="15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either</a:t>
            </a:r>
            <a:r>
              <a:rPr lang="fr-FR" sz="15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 for the </a:t>
            </a:r>
            <a:r>
              <a:rPr lang="fr-FR" sz="15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proteins</a:t>
            </a:r>
            <a:r>
              <a:rPr lang="fr-FR" sz="15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 or the peptides :</a:t>
            </a:r>
            <a:endParaRPr lang="fr-FR" sz="15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750" indent="-285750" algn="just">
              <a:buClr>
                <a:srgbClr val="000000"/>
              </a:buClr>
              <a:buSzPct val="115000"/>
              <a:buFont typeface="Arial" panose="020B0604020202020204" pitchFamily="34" charset="0"/>
              <a:buChar char="•"/>
            </a:pPr>
            <a:r>
              <a:rPr lang="fr-FR" sz="15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FastMNN</a:t>
            </a:r>
            <a:endParaRPr lang="fr-FR" sz="15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750" indent="-285750" algn="just">
              <a:buClr>
                <a:srgbClr val="000000"/>
              </a:buClr>
              <a:buSzPct val="115000"/>
              <a:buFont typeface="Arial" panose="020B0604020202020204" pitchFamily="34" charset="0"/>
              <a:buChar char="•"/>
            </a:pPr>
            <a:r>
              <a:rPr lang="fr-FR" sz="15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MissForest</a:t>
            </a:r>
            <a:endParaRPr lang="fr-FR" sz="15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750" indent="-285750" algn="just">
              <a:buClr>
                <a:srgbClr val="000000"/>
              </a:buClr>
              <a:buSzPct val="115000"/>
              <a:buFont typeface="Arial" panose="020B0604020202020204" pitchFamily="34" charset="0"/>
              <a:buChar char="•"/>
            </a:pPr>
            <a:r>
              <a:rPr lang="fr-FR" sz="15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KNN</a:t>
            </a:r>
            <a:endParaRPr lang="fr-FR" sz="15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algn="just">
              <a:buClr>
                <a:srgbClr val="000000"/>
              </a:buClr>
              <a:buSzPct val="115000"/>
              <a:buFont typeface="Monotype Sorts" charset="2"/>
              <a:buChar char=""/>
            </a:pPr>
            <a:endParaRPr lang="fr-FR" sz="15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/>
            <a:r>
              <a:rPr lang="fr-FR" sz="15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None </a:t>
            </a:r>
            <a:r>
              <a:rPr lang="fr-FR" sz="15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were</a:t>
            </a:r>
            <a:r>
              <a:rPr lang="fr-FR" sz="15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 </a:t>
            </a:r>
            <a:r>
              <a:rPr lang="fr-FR" sz="15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applied</a:t>
            </a:r>
            <a:r>
              <a:rPr lang="fr-FR" sz="15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 to </a:t>
            </a:r>
            <a:r>
              <a:rPr lang="fr-FR" sz="15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avoid</a:t>
            </a:r>
            <a:r>
              <a:rPr lang="fr-FR" sz="15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 </a:t>
            </a:r>
            <a:r>
              <a:rPr lang="fr-FR" sz="15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introducing</a:t>
            </a:r>
            <a:r>
              <a:rPr lang="fr-FR" sz="15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 biais or </a:t>
            </a:r>
            <a:r>
              <a:rPr lang="fr-FR" sz="15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distorting</a:t>
            </a:r>
            <a:r>
              <a:rPr lang="fr-FR" sz="15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 the original data. The issue </a:t>
            </a:r>
            <a:r>
              <a:rPr lang="fr-FR" sz="15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was</a:t>
            </a:r>
            <a:r>
              <a:rPr lang="fr-FR" sz="15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 </a:t>
            </a:r>
            <a:r>
              <a:rPr lang="fr-FR" sz="15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observed</a:t>
            </a:r>
            <a:r>
              <a:rPr lang="fr-FR" sz="15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 in a </a:t>
            </a:r>
            <a:r>
              <a:rPr lang="fr-FR" sz="15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later</a:t>
            </a:r>
            <a:r>
              <a:rPr lang="fr-FR" sz="15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 stage.</a:t>
            </a:r>
            <a:endParaRPr lang="fr-FR" sz="15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0" name="ZoneTexte 779"/>
          <p:cNvSpPr txBox="1"/>
          <p:nvPr/>
        </p:nvSpPr>
        <p:spPr>
          <a:xfrm>
            <a:off x="8820000" y="4419000"/>
            <a:ext cx="2864520" cy="25488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r>
              <a:rPr lang="fr-FR" sz="1300" b="1" i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Imputated data with MissForest</a:t>
            </a:r>
            <a:endParaRPr lang="fr-FR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1" name="Forme libre : forme 780"/>
          <p:cNvSpPr/>
          <p:nvPr/>
        </p:nvSpPr>
        <p:spPr>
          <a:xfrm>
            <a:off x="2196000" y="7481520"/>
            <a:ext cx="759960" cy="654480"/>
          </a:xfrm>
          <a:custGeom>
            <a:avLst/>
            <a:gdLst/>
            <a:ahLst/>
            <a:cxnLst/>
            <a:rect l="0" t="0" r="r" b="b"/>
            <a:pathLst>
              <a:path w="2111" h="1818">
                <a:moveTo>
                  <a:pt x="0" y="2"/>
                </a:moveTo>
                <a:cubicBezTo>
                  <a:pt x="135" y="52"/>
                  <a:pt x="131" y="204"/>
                  <a:pt x="148" y="319"/>
                </a:cubicBezTo>
                <a:cubicBezTo>
                  <a:pt x="164" y="432"/>
                  <a:pt x="246" y="523"/>
                  <a:pt x="275" y="637"/>
                </a:cubicBezTo>
                <a:cubicBezTo>
                  <a:pt x="305" y="753"/>
                  <a:pt x="369" y="885"/>
                  <a:pt x="296" y="1006"/>
                </a:cubicBezTo>
                <a:cubicBezTo>
                  <a:pt x="237" y="1106"/>
                  <a:pt x="304" y="1246"/>
                  <a:pt x="212" y="1335"/>
                </a:cubicBezTo>
                <a:cubicBezTo>
                  <a:pt x="121" y="1423"/>
                  <a:pt x="121" y="1560"/>
                  <a:pt x="42" y="1653"/>
                </a:cubicBezTo>
                <a:cubicBezTo>
                  <a:pt x="-89" y="1806"/>
                  <a:pt x="141" y="1833"/>
                  <a:pt x="233" y="1811"/>
                </a:cubicBezTo>
                <a:cubicBezTo>
                  <a:pt x="359" y="1782"/>
                  <a:pt x="493" y="1781"/>
                  <a:pt x="625" y="1811"/>
                </a:cubicBezTo>
                <a:cubicBezTo>
                  <a:pt x="740" y="1837"/>
                  <a:pt x="858" y="1781"/>
                  <a:pt x="974" y="1758"/>
                </a:cubicBezTo>
                <a:cubicBezTo>
                  <a:pt x="1092" y="1735"/>
                  <a:pt x="1201" y="1663"/>
                  <a:pt x="1323" y="1674"/>
                </a:cubicBezTo>
                <a:cubicBezTo>
                  <a:pt x="1459" y="1686"/>
                  <a:pt x="1558" y="1597"/>
                  <a:pt x="1651" y="1526"/>
                </a:cubicBezTo>
                <a:cubicBezTo>
                  <a:pt x="1763" y="1440"/>
                  <a:pt x="1888" y="1346"/>
                  <a:pt x="1937" y="1208"/>
                </a:cubicBezTo>
                <a:cubicBezTo>
                  <a:pt x="1979" y="1089"/>
                  <a:pt x="2141" y="1006"/>
                  <a:pt x="2106" y="879"/>
                </a:cubicBezTo>
                <a:cubicBezTo>
                  <a:pt x="2069" y="746"/>
                  <a:pt x="1922" y="671"/>
                  <a:pt x="1852" y="552"/>
                </a:cubicBezTo>
                <a:cubicBezTo>
                  <a:pt x="1781" y="430"/>
                  <a:pt x="1661" y="349"/>
                  <a:pt x="1545" y="277"/>
                </a:cubicBezTo>
                <a:cubicBezTo>
                  <a:pt x="1443" y="215"/>
                  <a:pt x="1327" y="172"/>
                  <a:pt x="1217" y="129"/>
                </a:cubicBezTo>
                <a:cubicBezTo>
                  <a:pt x="1108" y="86"/>
                  <a:pt x="1004" y="21"/>
                  <a:pt x="889" y="12"/>
                </a:cubicBezTo>
                <a:cubicBezTo>
                  <a:pt x="778" y="3"/>
                  <a:pt x="672" y="-4"/>
                  <a:pt x="561" y="2"/>
                </a:cubicBezTo>
                <a:cubicBezTo>
                  <a:pt x="427" y="10"/>
                  <a:pt x="292" y="-6"/>
                  <a:pt x="159" y="12"/>
                </a:cubicBezTo>
                <a:lnTo>
                  <a:pt x="53" y="23"/>
                </a:lnTo>
                <a:lnTo>
                  <a:pt x="41" y="23"/>
                </a:lnTo>
                <a:lnTo>
                  <a:pt x="0" y="2"/>
                </a:lnTo>
                <a:close/>
              </a:path>
            </a:pathLst>
          </a:custGeom>
          <a:solidFill>
            <a:srgbClr val="3FAF46"/>
          </a:solidFill>
          <a:ln w="18000">
            <a:solidFill>
              <a:srgbClr val="AFD095"/>
            </a:solidFill>
            <a:round/>
          </a:ln>
        </p:spPr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82" name="Rectangle 781"/>
          <p:cNvSpPr/>
          <p:nvPr/>
        </p:nvSpPr>
        <p:spPr>
          <a:xfrm>
            <a:off x="540000" y="7812000"/>
            <a:ext cx="1152000" cy="468000"/>
          </a:xfrm>
          <a:prstGeom prst="rect">
            <a:avLst/>
          </a:prstGeom>
          <a:solidFill>
            <a:srgbClr val="3FAF46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83" name="ZoneTexte 782"/>
          <p:cNvSpPr txBox="1"/>
          <p:nvPr/>
        </p:nvSpPr>
        <p:spPr>
          <a:xfrm>
            <a:off x="540000" y="7524000"/>
            <a:ext cx="1260000" cy="28800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1300" b="1" u="none" strike="sngStrike">
                <a:solidFill>
                  <a:srgbClr val="000000"/>
                </a:solidFill>
                <a:effectLst/>
                <a:uFillTx/>
                <a:latin typeface="DejaVu Math TeX Gyre"/>
              </a:rPr>
              <a:t>Peptides</a:t>
            </a:r>
            <a:endParaRPr lang="fr-FR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4" name="ZoneTexte 783"/>
          <p:cNvSpPr txBox="1"/>
          <p:nvPr/>
        </p:nvSpPr>
        <p:spPr>
          <a:xfrm>
            <a:off x="540000" y="7920000"/>
            <a:ext cx="1260000" cy="28800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1300" b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Proteins</a:t>
            </a:r>
            <a:endParaRPr lang="fr-FR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785" name="Groupe 784"/>
          <p:cNvGrpSpPr/>
          <p:nvPr/>
        </p:nvGrpSpPr>
        <p:grpSpPr>
          <a:xfrm>
            <a:off x="1692000" y="7380000"/>
            <a:ext cx="9180000" cy="959400"/>
            <a:chOff x="1692000" y="7380000"/>
            <a:chExt cx="9180000" cy="959400"/>
          </a:xfrm>
        </p:grpSpPr>
        <p:pic>
          <p:nvPicPr>
            <p:cNvPr id="786" name="Image 785"/>
            <p:cNvPicPr/>
            <p:nvPr/>
          </p:nvPicPr>
          <p:blipFill>
            <a:blip r:embed="rId3"/>
            <a:stretch/>
          </p:blipFill>
          <p:spPr>
            <a:xfrm>
              <a:off x="1692000" y="7380000"/>
              <a:ext cx="1800000" cy="900000"/>
            </a:xfrm>
            <a:prstGeom prst="rect">
              <a:avLst/>
            </a:prstGeom>
            <a:noFill/>
            <a:ln w="18000">
              <a:noFill/>
            </a:ln>
          </p:spPr>
        </p:pic>
        <p:pic>
          <p:nvPicPr>
            <p:cNvPr id="787" name="Image 786"/>
            <p:cNvPicPr/>
            <p:nvPr/>
          </p:nvPicPr>
          <p:blipFill>
            <a:blip r:embed="rId3"/>
            <a:stretch/>
          </p:blipFill>
          <p:spPr>
            <a:xfrm>
              <a:off x="4752000" y="7380000"/>
              <a:ext cx="1800000" cy="900000"/>
            </a:xfrm>
            <a:prstGeom prst="rect">
              <a:avLst/>
            </a:prstGeom>
            <a:noFill/>
            <a:ln w="18000">
              <a:noFill/>
            </a:ln>
          </p:spPr>
        </p:pic>
        <p:pic>
          <p:nvPicPr>
            <p:cNvPr id="788" name="Image 787"/>
            <p:cNvPicPr/>
            <p:nvPr/>
          </p:nvPicPr>
          <p:blipFill>
            <a:blip r:embed="rId3"/>
            <a:stretch/>
          </p:blipFill>
          <p:spPr>
            <a:xfrm>
              <a:off x="9072000" y="7380000"/>
              <a:ext cx="1800000" cy="900000"/>
            </a:xfrm>
            <a:prstGeom prst="rect">
              <a:avLst/>
            </a:prstGeom>
            <a:noFill/>
            <a:ln w="18000">
              <a:noFill/>
            </a:ln>
          </p:spPr>
        </p:pic>
        <p:sp>
          <p:nvSpPr>
            <p:cNvPr id="789" name="ZoneTexte 788"/>
            <p:cNvSpPr txBox="1"/>
            <p:nvPr/>
          </p:nvSpPr>
          <p:spPr>
            <a:xfrm>
              <a:off x="3672000" y="7452000"/>
              <a:ext cx="1260000" cy="288000"/>
            </a:xfrm>
            <a:prstGeom prst="rect">
              <a:avLst/>
            </a:prstGeom>
            <a:noFill/>
            <a:ln w="18000">
              <a:noFill/>
            </a:ln>
          </p:spPr>
          <p:txBody>
            <a:bodyPr lIns="90000" tIns="45000" rIns="90000" bIns="45000" anchor="t">
              <a:spAutoFit/>
            </a:bodyPr>
            <a:lstStyle/>
            <a:p>
              <a:pPr algn="ctr"/>
              <a:r>
                <a:rPr lang="fr-FR" sz="1300" b="1" u="none" strike="noStrike">
                  <a:solidFill>
                    <a:srgbClr val="000000"/>
                  </a:solidFill>
                  <a:effectLst/>
                  <a:uFillTx/>
                  <a:latin typeface="DejaVu Math TeX Gyre"/>
                </a:rPr>
                <a:t>I</a:t>
              </a:r>
              <a:r>
                <a:rPr lang="fr-FR" sz="1300" b="1" u="none" strike="sngStrike">
                  <a:solidFill>
                    <a:srgbClr val="000000"/>
                  </a:solidFill>
                  <a:effectLst/>
                  <a:uFillTx/>
                  <a:latin typeface="DejaVu Math TeX Gyre"/>
                </a:rPr>
                <a:t>mputations</a:t>
              </a:r>
              <a:endParaRPr lang="fr-FR" sz="13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90" name="ZoneTexte 789"/>
            <p:cNvSpPr txBox="1"/>
            <p:nvPr/>
          </p:nvSpPr>
          <p:spPr>
            <a:xfrm>
              <a:off x="3672000" y="7920000"/>
              <a:ext cx="1260000" cy="419400"/>
            </a:xfrm>
            <a:prstGeom prst="rect">
              <a:avLst/>
            </a:prstGeom>
            <a:noFill/>
            <a:ln w="18000">
              <a:noFill/>
            </a:ln>
          </p:spPr>
          <p:txBody>
            <a:bodyPr lIns="90000" tIns="45000" rIns="90000" bIns="45000" anchor="t">
              <a:spAutoFit/>
            </a:bodyPr>
            <a:lstStyle/>
            <a:p>
              <a:pPr algn="ctr"/>
              <a:r>
                <a:rPr lang="fr-FR" sz="1300" b="1" u="none" strike="noStrike">
                  <a:solidFill>
                    <a:srgbClr val="000000"/>
                  </a:solidFill>
                  <a:effectLst/>
                  <a:uFillTx/>
                  <a:latin typeface="DejaVu Math TeX Gyre"/>
                </a:rPr>
                <a:t>No Imputations</a:t>
              </a:r>
              <a:endParaRPr lang="fr-FR" sz="13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91" name="ZoneTexte 790"/>
            <p:cNvSpPr txBox="1"/>
            <p:nvPr/>
          </p:nvSpPr>
          <p:spPr>
            <a:xfrm>
              <a:off x="7992000" y="7452000"/>
              <a:ext cx="1260000" cy="288000"/>
            </a:xfrm>
            <a:prstGeom prst="rect">
              <a:avLst/>
            </a:prstGeom>
            <a:noFill/>
            <a:ln w="18000">
              <a:noFill/>
            </a:ln>
          </p:spPr>
          <p:txBody>
            <a:bodyPr lIns="90000" tIns="45000" rIns="90000" bIns="45000" anchor="t">
              <a:spAutoFit/>
            </a:bodyPr>
            <a:lstStyle/>
            <a:p>
              <a:pPr algn="ctr"/>
              <a:r>
                <a:rPr lang="fr-FR" sz="1300" b="1" u="none" strike="noStrike">
                  <a:solidFill>
                    <a:srgbClr val="000000"/>
                  </a:solidFill>
                  <a:effectLst/>
                  <a:uFillTx/>
                  <a:latin typeface="DejaVu Math TeX Gyre"/>
                </a:rPr>
                <a:t>Integration</a:t>
              </a:r>
              <a:endParaRPr lang="fr-FR" sz="13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92" name="ZoneTexte 791"/>
            <p:cNvSpPr txBox="1"/>
            <p:nvPr/>
          </p:nvSpPr>
          <p:spPr>
            <a:xfrm>
              <a:off x="7992000" y="7848000"/>
              <a:ext cx="1260000" cy="419400"/>
            </a:xfrm>
            <a:prstGeom prst="rect">
              <a:avLst/>
            </a:prstGeom>
            <a:noFill/>
            <a:ln w="18000">
              <a:noFill/>
            </a:ln>
          </p:spPr>
          <p:txBody>
            <a:bodyPr lIns="90000" tIns="45000" rIns="90000" bIns="45000" anchor="t">
              <a:spAutoFit/>
            </a:bodyPr>
            <a:lstStyle/>
            <a:p>
              <a:pPr algn="ctr"/>
              <a:r>
                <a:rPr lang="fr-FR" sz="1300" b="1" u="none" strike="noStrike">
                  <a:solidFill>
                    <a:srgbClr val="000000"/>
                  </a:solidFill>
                  <a:effectLst/>
                  <a:uFillTx/>
                  <a:latin typeface="DejaVu Math TeX Gyre"/>
                </a:rPr>
                <a:t>No Integration</a:t>
              </a:r>
              <a:endParaRPr lang="fr-FR" sz="13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93" name="Connecteur droit 792"/>
            <p:cNvSpPr/>
            <p:nvPr/>
          </p:nvSpPr>
          <p:spPr>
            <a:xfrm>
              <a:off x="3420000" y="7488000"/>
              <a:ext cx="0" cy="720000"/>
            </a:xfrm>
            <a:prstGeom prst="line">
              <a:avLst/>
            </a:prstGeom>
            <a:ln w="540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8000" tIns="63000" rIns="108000" bIns="63000" anchor="ctr">
              <a:noAutofit/>
            </a:bodyPr>
            <a:lstStyle/>
            <a:p>
              <a:pPr algn="ctr"/>
              <a:endPara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94" name="Connecteur droit 793"/>
            <p:cNvSpPr/>
            <p:nvPr/>
          </p:nvSpPr>
          <p:spPr>
            <a:xfrm flipH="1">
              <a:off x="3384000" y="7488000"/>
              <a:ext cx="180000" cy="0"/>
            </a:xfrm>
            <a:prstGeom prst="line">
              <a:avLst/>
            </a:prstGeom>
            <a:ln w="540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8000" tIns="-63000" rIns="108000" bIns="-63000" anchor="ctr">
              <a:noAutofit/>
            </a:bodyPr>
            <a:lstStyle/>
            <a:p>
              <a:pPr algn="ctr"/>
              <a:endPara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95" name="Connecteur droit 794"/>
            <p:cNvSpPr/>
            <p:nvPr/>
          </p:nvSpPr>
          <p:spPr>
            <a:xfrm flipH="1">
              <a:off x="3384000" y="8208000"/>
              <a:ext cx="180000" cy="0"/>
            </a:xfrm>
            <a:prstGeom prst="line">
              <a:avLst/>
            </a:prstGeom>
            <a:ln w="540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8000" tIns="-63000" rIns="108000" bIns="-63000" anchor="ctr">
              <a:noAutofit/>
            </a:bodyPr>
            <a:lstStyle/>
            <a:p>
              <a:pPr algn="ctr"/>
              <a:endPara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96" name="Connecteur droit 795"/>
            <p:cNvSpPr/>
            <p:nvPr/>
          </p:nvSpPr>
          <p:spPr>
            <a:xfrm>
              <a:off x="7848000" y="7452000"/>
              <a:ext cx="0" cy="720000"/>
            </a:xfrm>
            <a:prstGeom prst="line">
              <a:avLst/>
            </a:prstGeom>
            <a:ln w="540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8000" tIns="63000" rIns="108000" bIns="63000" anchor="ctr">
              <a:noAutofit/>
            </a:bodyPr>
            <a:lstStyle/>
            <a:p>
              <a:pPr algn="ctr"/>
              <a:endPara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97" name="Connecteur droit 796"/>
            <p:cNvSpPr/>
            <p:nvPr/>
          </p:nvSpPr>
          <p:spPr>
            <a:xfrm flipH="1">
              <a:off x="7812000" y="7452000"/>
              <a:ext cx="180000" cy="0"/>
            </a:xfrm>
            <a:prstGeom prst="line">
              <a:avLst/>
            </a:prstGeom>
            <a:ln w="540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8000" tIns="-63000" rIns="108000" bIns="-63000" anchor="ctr">
              <a:noAutofit/>
            </a:bodyPr>
            <a:lstStyle/>
            <a:p>
              <a:pPr algn="ctr"/>
              <a:endPara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98" name="Connecteur droit 797"/>
            <p:cNvSpPr/>
            <p:nvPr/>
          </p:nvSpPr>
          <p:spPr>
            <a:xfrm flipH="1">
              <a:off x="7812000" y="8172000"/>
              <a:ext cx="180000" cy="0"/>
            </a:xfrm>
            <a:prstGeom prst="line">
              <a:avLst/>
            </a:prstGeom>
            <a:ln w="540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8000" tIns="-63000" rIns="108000" bIns="-63000" anchor="ctr">
              <a:noAutofit/>
            </a:bodyPr>
            <a:lstStyle/>
            <a:p>
              <a:pPr algn="ctr"/>
              <a:endPara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799" name="ZoneTexte 798"/>
          <p:cNvSpPr txBox="1"/>
          <p:nvPr/>
        </p:nvSpPr>
        <p:spPr>
          <a:xfrm>
            <a:off x="6532560" y="7677360"/>
            <a:ext cx="1279800" cy="24264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r>
              <a:rPr lang="fr-FR" sz="1200" b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Normalisation</a:t>
            </a:r>
            <a:endParaRPr lang="fr-FR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00" name="Image 799"/>
          <p:cNvPicPr/>
          <p:nvPr/>
        </p:nvPicPr>
        <p:blipFill>
          <a:blip r:embed="rId4"/>
          <a:stretch/>
        </p:blipFill>
        <p:spPr>
          <a:xfrm>
            <a:off x="1440000" y="5124600"/>
            <a:ext cx="9124200" cy="135540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801" name="ZoneTexte 800"/>
          <p:cNvSpPr txBox="1"/>
          <p:nvPr/>
        </p:nvSpPr>
        <p:spPr>
          <a:xfrm>
            <a:off x="11243160" y="6300720"/>
            <a:ext cx="913680" cy="3366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fld id="{ED4DABD4-5080-4145-BC03-0CFDD9FF31BB}" type="slidenum">
              <a:rPr lang="fr-FR" sz="105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43</a:t>
            </a:fld>
            <a:endParaRPr lang="fr-FR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ZoneTexte 748"/>
          <p:cNvSpPr txBox="1"/>
          <p:nvPr/>
        </p:nvSpPr>
        <p:spPr>
          <a:xfrm>
            <a:off x="3600000" y="360000"/>
            <a:ext cx="4860000" cy="54000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2000" b="1" u="sng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Review of the data</a:t>
            </a:r>
            <a:endParaRPr lang="fr-F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50" name="Image 749"/>
          <p:cNvPicPr/>
          <p:nvPr/>
        </p:nvPicPr>
        <p:blipFill>
          <a:blip r:embed="rId2"/>
          <a:stretch/>
        </p:blipFill>
        <p:spPr>
          <a:xfrm>
            <a:off x="526320" y="2753280"/>
            <a:ext cx="5233680" cy="387612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751" name="ZoneTexte 750"/>
          <p:cNvSpPr txBox="1"/>
          <p:nvPr/>
        </p:nvSpPr>
        <p:spPr>
          <a:xfrm>
            <a:off x="4860000" y="2400120"/>
            <a:ext cx="2160000" cy="36000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>
              <a:spcBef>
                <a:spcPts val="1191"/>
              </a:spcBef>
              <a:spcAft>
                <a:spcPts val="992"/>
              </a:spcAft>
            </a:pPr>
            <a:r>
              <a:rPr lang="fr-FR" sz="1100" b="1" u="sng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Key graphs:</a:t>
            </a:r>
            <a:endParaRPr lang="fr-F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52" name="Image 751"/>
          <p:cNvPicPr/>
          <p:nvPr/>
        </p:nvPicPr>
        <p:blipFill>
          <a:blip r:embed="rId3"/>
          <a:stretch/>
        </p:blipFill>
        <p:spPr>
          <a:xfrm>
            <a:off x="6660000" y="2711160"/>
            <a:ext cx="5040000" cy="3968640"/>
          </a:xfrm>
          <a:prstGeom prst="rect">
            <a:avLst/>
          </a:prstGeom>
          <a:noFill/>
          <a:ln w="18000">
            <a:noFill/>
          </a:ln>
        </p:spPr>
      </p:pic>
      <p:grpSp>
        <p:nvGrpSpPr>
          <p:cNvPr id="753" name="Groupe 752"/>
          <p:cNvGrpSpPr/>
          <p:nvPr/>
        </p:nvGrpSpPr>
        <p:grpSpPr>
          <a:xfrm>
            <a:off x="1440000" y="900000"/>
            <a:ext cx="9540000" cy="1500120"/>
            <a:chOff x="1440000" y="900000"/>
            <a:chExt cx="9540000" cy="1500120"/>
          </a:xfrm>
        </p:grpSpPr>
        <p:pic>
          <p:nvPicPr>
            <p:cNvPr id="754" name="Image 753"/>
            <p:cNvPicPr/>
            <p:nvPr/>
          </p:nvPicPr>
          <p:blipFill>
            <a:blip r:embed="rId4"/>
            <a:stretch/>
          </p:blipFill>
          <p:spPr>
            <a:xfrm>
              <a:off x="7200000" y="1179000"/>
              <a:ext cx="3780000" cy="1041120"/>
            </a:xfrm>
            <a:prstGeom prst="rect">
              <a:avLst/>
            </a:prstGeom>
            <a:noFill/>
            <a:ln w="18000">
              <a:noFill/>
            </a:ln>
          </p:spPr>
        </p:pic>
        <p:sp>
          <p:nvSpPr>
            <p:cNvPr id="755" name="ZoneTexte 754"/>
            <p:cNvSpPr txBox="1"/>
            <p:nvPr/>
          </p:nvSpPr>
          <p:spPr>
            <a:xfrm>
              <a:off x="1440000" y="960120"/>
              <a:ext cx="4320000" cy="1440000"/>
            </a:xfrm>
            <a:prstGeom prst="rect">
              <a:avLst/>
            </a:prstGeom>
            <a:noFill/>
            <a:ln w="18000">
              <a:noFill/>
            </a:ln>
          </p:spPr>
          <p:txBody>
            <a:bodyPr lIns="90000" tIns="45000" rIns="90000" bIns="45000" anchor="t">
              <a:spAutoFit/>
            </a:bodyPr>
            <a:lstStyle/>
            <a:p>
              <a:r>
                <a:rPr lang="fr-FR" sz="1200" b="0" u="none" strike="noStrike">
                  <a:solidFill>
                    <a:srgbClr val="000000"/>
                  </a:solidFill>
                  <a:effectLst/>
                  <a:uFillTx/>
                  <a:latin typeface="DejaVu Math TeX Gyre"/>
                </a:rPr>
                <a:t>List of anndata frames :</a:t>
              </a:r>
              <a:endPara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endPara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r>
                <a:rPr lang="fr-FR" sz="1200" b="0" u="none" strike="noStrike">
                  <a:solidFill>
                    <a:srgbClr val="000000"/>
                  </a:solidFill>
                  <a:effectLst/>
                  <a:uFillTx/>
                  <a:latin typeface="DejaVu Math TeX Gyre"/>
                </a:rPr>
                <a:t>- </a:t>
              </a:r>
              <a:r>
                <a:rPr lang="fr-FR" sz="1200" b="1" u="none" strike="noStrike">
                  <a:solidFill>
                    <a:srgbClr val="000000"/>
                  </a:solidFill>
                  <a:effectLst/>
                  <a:uFillTx/>
                  <a:latin typeface="DejaVu Math TeX Gyre"/>
                </a:rPr>
                <a:t>Anndata1 </a:t>
              </a:r>
              <a:r>
                <a:rPr lang="fr-FR" sz="1200" b="0" u="none" strike="noStrike">
                  <a:solidFill>
                    <a:srgbClr val="000000"/>
                  </a:solidFill>
                  <a:effectLst/>
                  <a:uFillTx/>
                  <a:latin typeface="DejaVu Math TeX Gyre"/>
                </a:rPr>
                <a:t>: 145 x 5701</a:t>
              </a:r>
              <a:endPara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r>
                <a:rPr lang="fr-FR" sz="1200" b="0" u="none" strike="noStrike">
                  <a:solidFill>
                    <a:srgbClr val="000000"/>
                  </a:solidFill>
                  <a:effectLst/>
                  <a:uFillTx/>
                  <a:latin typeface="DejaVu Math TeX Gyre"/>
                </a:rPr>
                <a:t>- </a:t>
              </a:r>
              <a:r>
                <a:rPr lang="fr-FR" sz="1200" b="1" u="none" strike="noStrike">
                  <a:solidFill>
                    <a:srgbClr val="000000"/>
                  </a:solidFill>
                  <a:effectLst/>
                  <a:uFillTx/>
                  <a:latin typeface="DejaVu Math TeX Gyre"/>
                </a:rPr>
                <a:t>Anndata2 </a:t>
              </a:r>
              <a:r>
                <a:rPr lang="fr-FR" sz="1200" b="0" u="none" strike="noStrike">
                  <a:solidFill>
                    <a:srgbClr val="000000"/>
                  </a:solidFill>
                  <a:effectLst/>
                  <a:uFillTx/>
                  <a:latin typeface="DejaVu Math TeX Gyre"/>
                </a:rPr>
                <a:t>: 138 x 4142</a:t>
              </a:r>
              <a:endPara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fr-FR" sz="1200" b="0" u="none" strike="noStrike">
                  <a:solidFill>
                    <a:srgbClr val="000000"/>
                  </a:solidFill>
                  <a:effectLst/>
                  <a:uFillTx/>
                  <a:latin typeface="DejaVu Math TeX Gyre"/>
                </a:rPr>
                <a:t>- </a:t>
              </a:r>
              <a:r>
                <a:rPr lang="fr-FR" sz="1200" b="1" u="none" strike="noStrike">
                  <a:solidFill>
                    <a:srgbClr val="000000"/>
                  </a:solidFill>
                  <a:effectLst/>
                  <a:uFillTx/>
                  <a:latin typeface="DejaVu Math TeX Gyre"/>
                </a:rPr>
                <a:t>Anndata3 </a:t>
              </a:r>
              <a:r>
                <a:rPr lang="fr-FR" sz="1200" b="0" u="none" strike="noStrike">
                  <a:solidFill>
                    <a:srgbClr val="000000"/>
                  </a:solidFill>
                  <a:effectLst/>
                  <a:uFillTx/>
                  <a:latin typeface="DejaVu Math TeX Gyre"/>
                </a:rPr>
                <a:t>: 133 x 2969</a:t>
              </a:r>
              <a:endPara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fr-FR" sz="1200" b="0" u="none" strike="noStrike">
                  <a:solidFill>
                    <a:srgbClr val="000000"/>
                  </a:solidFill>
                  <a:effectLst/>
                  <a:uFillTx/>
                  <a:latin typeface="DejaVu Math TeX Gyre"/>
                </a:rPr>
                <a:t>- </a:t>
              </a:r>
              <a:r>
                <a:rPr lang="fr-FR" sz="1200" b="1" u="none" strike="noStrike">
                  <a:solidFill>
                    <a:srgbClr val="000000"/>
                  </a:solidFill>
                  <a:effectLst/>
                  <a:uFillTx/>
                  <a:latin typeface="DejaVu Math TeX Gyre"/>
                </a:rPr>
                <a:t>Anndata4 </a:t>
              </a:r>
              <a:r>
                <a:rPr lang="fr-FR" sz="1200" b="0" u="none" strike="noStrike">
                  <a:solidFill>
                    <a:srgbClr val="000000"/>
                  </a:solidFill>
                  <a:effectLst/>
                  <a:uFillTx/>
                  <a:latin typeface="DejaVu Math TeX Gyre"/>
                </a:rPr>
                <a:t>: 139 x 3223</a:t>
              </a:r>
              <a:endPara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fr-FR" sz="1200" b="0" u="none" strike="noStrike">
                  <a:solidFill>
                    <a:srgbClr val="000000"/>
                  </a:solidFill>
                  <a:effectLst/>
                  <a:uFillTx/>
                  <a:latin typeface="DejaVu Math TeX Gyre"/>
                </a:rPr>
                <a:t>- </a:t>
              </a:r>
              <a:r>
                <a:rPr lang="fr-FR" sz="1200" b="1" u="none" strike="noStrike">
                  <a:solidFill>
                    <a:srgbClr val="000000"/>
                  </a:solidFill>
                  <a:effectLst/>
                  <a:uFillTx/>
                  <a:latin typeface="DejaVu Math TeX Gyre"/>
                </a:rPr>
                <a:t>Anndata5 </a:t>
              </a:r>
              <a:r>
                <a:rPr lang="fr-FR" sz="1200" b="0" u="none" strike="noStrike">
                  <a:solidFill>
                    <a:srgbClr val="000000"/>
                  </a:solidFill>
                  <a:effectLst/>
                  <a:uFillTx/>
                  <a:latin typeface="DejaVu Math TeX Gyre"/>
                </a:rPr>
                <a:t>: 108 x 3212</a:t>
              </a:r>
              <a:endPara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fr-FR" sz="1200" b="0" u="none" strike="noStrike">
                  <a:solidFill>
                    <a:srgbClr val="000000"/>
                  </a:solidFill>
                  <a:effectLst/>
                  <a:uFillTx/>
                  <a:latin typeface="DejaVu Math TeX Gyre"/>
                </a:rPr>
                <a:t>- </a:t>
              </a:r>
              <a:r>
                <a:rPr lang="fr-FR" sz="1200" b="1" u="none" strike="noStrike">
                  <a:solidFill>
                    <a:srgbClr val="000000"/>
                  </a:solidFill>
                  <a:effectLst/>
                  <a:uFillTx/>
                  <a:latin typeface="DejaVu Math TeX Gyre"/>
                </a:rPr>
                <a:t>Anndata6 </a:t>
              </a:r>
              <a:r>
                <a:rPr lang="fr-FR" sz="1200" b="0" u="none" strike="noStrike">
                  <a:solidFill>
                    <a:srgbClr val="000000"/>
                  </a:solidFill>
                  <a:effectLst/>
                  <a:uFillTx/>
                  <a:latin typeface="DejaVu Math TeX Gyre"/>
                </a:rPr>
                <a:t>: 140 x 4385</a:t>
              </a:r>
              <a:endPara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6" name="ZoneTexte 755"/>
            <p:cNvSpPr txBox="1"/>
            <p:nvPr/>
          </p:nvSpPr>
          <p:spPr>
            <a:xfrm>
              <a:off x="6660000" y="900000"/>
              <a:ext cx="3780000" cy="394920"/>
            </a:xfrm>
            <a:prstGeom prst="rect">
              <a:avLst/>
            </a:prstGeom>
            <a:noFill/>
            <a:ln w="18000">
              <a:noFill/>
            </a:ln>
          </p:spPr>
          <p:txBody>
            <a:bodyPr lIns="90000" tIns="45000" rIns="90000" bIns="45000" anchor="t">
              <a:spAutoFit/>
            </a:bodyPr>
            <a:lstStyle/>
            <a:p>
              <a:pPr algn="ctr"/>
              <a:r>
                <a:rPr lang="fr-FR" sz="1200" b="0" u="none" strike="noStrike">
                  <a:solidFill>
                    <a:srgbClr val="000000"/>
                  </a:solidFill>
                  <a:effectLst/>
                  <a:uFillTx/>
                  <a:latin typeface="DejaVu Math TeX Gyre"/>
                </a:rPr>
                <a:t>List of NaN in anndata frames :</a:t>
              </a:r>
              <a:endPara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757" name="ZoneTexte 756"/>
          <p:cNvSpPr txBox="1"/>
          <p:nvPr/>
        </p:nvSpPr>
        <p:spPr>
          <a:xfrm>
            <a:off x="2536920" y="6405120"/>
            <a:ext cx="2863080" cy="25488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r>
              <a:rPr lang="fr-FR" sz="1300" b="1" i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Raw counts </a:t>
            </a:r>
            <a:endParaRPr lang="fr-FR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8" name="ZoneTexte 757"/>
          <p:cNvSpPr txBox="1"/>
          <p:nvPr/>
        </p:nvSpPr>
        <p:spPr>
          <a:xfrm>
            <a:off x="11243160" y="6300720"/>
            <a:ext cx="913680" cy="3366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fld id="{2EE0F5B1-BFEC-4525-9B0E-E086BC3B0AC3}" type="slidenum">
              <a:rPr lang="fr-FR" sz="105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44</a:t>
            </a:fld>
            <a:endParaRPr lang="fr-FR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ZoneTexte 758"/>
          <p:cNvSpPr txBox="1"/>
          <p:nvPr/>
        </p:nvSpPr>
        <p:spPr>
          <a:xfrm>
            <a:off x="3780000" y="360000"/>
            <a:ext cx="4500000" cy="59940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>
              <a:spcBef>
                <a:spcPts val="1191"/>
              </a:spcBef>
              <a:spcAft>
                <a:spcPts val="992"/>
              </a:spcAft>
            </a:pPr>
            <a:r>
              <a:rPr lang="fr-FR" sz="2000" b="1" u="sng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Dimensionality reduction</a:t>
            </a:r>
            <a:endParaRPr lang="fr-F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0" name="Ellipse 759"/>
          <p:cNvSpPr/>
          <p:nvPr/>
        </p:nvSpPr>
        <p:spPr>
          <a:xfrm>
            <a:off x="180000" y="1080360"/>
            <a:ext cx="6079320" cy="5039640"/>
          </a:xfrm>
          <a:prstGeom prst="ellipse">
            <a:avLst/>
          </a:prstGeom>
          <a:solidFill>
            <a:srgbClr val="729FCF">
              <a:alpha val="47000"/>
            </a:srgbClr>
          </a:solidFill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54000" rIns="99000" bIns="54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1" name="Ellipse 760"/>
          <p:cNvSpPr/>
          <p:nvPr/>
        </p:nvSpPr>
        <p:spPr>
          <a:xfrm>
            <a:off x="1440000" y="1080000"/>
            <a:ext cx="5400000" cy="5039640"/>
          </a:xfrm>
          <a:prstGeom prst="ellipse">
            <a:avLst/>
          </a:prstGeom>
          <a:solidFill>
            <a:srgbClr val="FF3838">
              <a:alpha val="46000"/>
            </a:srgbClr>
          </a:solidFill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54000" rIns="99000" bIns="54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62" name="ZoneTexte 761"/>
          <p:cNvSpPr txBox="1"/>
          <p:nvPr/>
        </p:nvSpPr>
        <p:spPr>
          <a:xfrm>
            <a:off x="7020000" y="2570040"/>
            <a:ext cx="5173200" cy="1665669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r>
              <a:rPr lang="fr-FR" sz="14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The </a:t>
            </a:r>
            <a:r>
              <a:rPr lang="fr-FR" sz="14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excluded</a:t>
            </a:r>
            <a:r>
              <a:rPr lang="fr-FR" sz="14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 </a:t>
            </a:r>
            <a:r>
              <a:rPr lang="fr-FR" sz="14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genes</a:t>
            </a:r>
            <a:r>
              <a:rPr lang="fr-FR" sz="14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 are </a:t>
            </a:r>
            <a:r>
              <a:rPr lang="fr-FR" sz="14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erased</a:t>
            </a:r>
            <a:r>
              <a:rPr lang="fr-FR" sz="14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 </a:t>
            </a:r>
            <a:r>
              <a:rPr lang="fr-FR" sz="14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from</a:t>
            </a:r>
            <a:r>
              <a:rPr lang="fr-FR" sz="14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 all the </a:t>
            </a:r>
            <a:r>
              <a:rPr lang="fr-FR" sz="14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datasets</a:t>
            </a:r>
            <a:r>
              <a:rPr lang="fr-FR" sz="14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.</a:t>
            </a:r>
            <a:endParaRPr lang="fr-FR" sz="1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lang="fr-FR" sz="1400" b="1" u="sng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Reasons</a:t>
            </a:r>
            <a:r>
              <a:rPr lang="fr-FR" sz="1400" b="1" u="sng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 </a:t>
            </a:r>
            <a:r>
              <a:rPr lang="fr-FR" sz="14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:</a:t>
            </a:r>
            <a:endParaRPr lang="fr-FR" sz="1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lang="fr-FR" sz="1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750" indent="-285750">
              <a:buClr>
                <a:srgbClr val="000000"/>
              </a:buClr>
              <a:buSzPct val="110000"/>
              <a:buFont typeface="Arial" panose="020B0604020202020204" pitchFamily="34" charset="0"/>
              <a:buChar char="•"/>
            </a:pPr>
            <a:r>
              <a:rPr lang="fr-FR" sz="14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Technical</a:t>
            </a:r>
            <a:r>
              <a:rPr lang="fr-FR" sz="14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 variation </a:t>
            </a:r>
            <a:r>
              <a:rPr lang="fr-FR" sz="14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between</a:t>
            </a:r>
            <a:r>
              <a:rPr lang="fr-FR" sz="14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 </a:t>
            </a:r>
            <a:r>
              <a:rPr lang="fr-FR" sz="14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samples</a:t>
            </a:r>
            <a:endParaRPr lang="fr-FR" sz="1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750" indent="-28575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110000"/>
              <a:buFont typeface="Arial" panose="020B0604020202020204" pitchFamily="34" charset="0"/>
              <a:buChar char="•"/>
            </a:pPr>
            <a:r>
              <a:rPr lang="fr-FR" sz="14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Degeneration</a:t>
            </a:r>
            <a:r>
              <a:rPr lang="fr-FR" sz="14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 due to </a:t>
            </a:r>
            <a:r>
              <a:rPr lang="fr-FR" sz="14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aging</a:t>
            </a:r>
            <a:r>
              <a:rPr lang="fr-FR" sz="14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 </a:t>
            </a:r>
            <a:r>
              <a:rPr lang="fr-FR" sz="14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cells</a:t>
            </a:r>
            <a:endParaRPr lang="fr-FR" sz="1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Monotype Sorts" charset="2"/>
              <a:buChar char=""/>
            </a:pPr>
            <a:endParaRPr lang="fr-FR" sz="1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3" name="ZoneTexte 762"/>
          <p:cNvSpPr txBox="1"/>
          <p:nvPr/>
        </p:nvSpPr>
        <p:spPr>
          <a:xfrm>
            <a:off x="3060000" y="3206160"/>
            <a:ext cx="1080000" cy="70020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2400" b="1" i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3 065</a:t>
            </a:r>
            <a:endParaRPr lang="fr-FR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4" name="ZoneTexte 763"/>
          <p:cNvSpPr txBox="1"/>
          <p:nvPr/>
        </p:nvSpPr>
        <p:spPr>
          <a:xfrm>
            <a:off x="5940000" y="3585960"/>
            <a:ext cx="1080000" cy="70020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1500" b="1" i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158</a:t>
            </a:r>
            <a:endParaRPr lang="fr-FR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5" name="ZoneTexte 764"/>
          <p:cNvSpPr txBox="1"/>
          <p:nvPr/>
        </p:nvSpPr>
        <p:spPr>
          <a:xfrm>
            <a:off x="360000" y="3240000"/>
            <a:ext cx="1080000" cy="70020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2400" b="1" i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2 636</a:t>
            </a:r>
            <a:endParaRPr lang="fr-FR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6" name="Rectangle 765"/>
          <p:cNvSpPr/>
          <p:nvPr/>
        </p:nvSpPr>
        <p:spPr>
          <a:xfrm>
            <a:off x="720000" y="1620000"/>
            <a:ext cx="900000" cy="540000"/>
          </a:xfrm>
          <a:prstGeom prst="rect">
            <a:avLst/>
          </a:prstGeom>
          <a:solidFill>
            <a:srgbClr val="729FCF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6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Mock J3</a:t>
            </a:r>
          </a:p>
        </p:txBody>
      </p:sp>
      <p:sp>
        <p:nvSpPr>
          <p:cNvPr id="767" name="Rectangle 766"/>
          <p:cNvSpPr/>
          <p:nvPr/>
        </p:nvSpPr>
        <p:spPr>
          <a:xfrm>
            <a:off x="5832000" y="1620000"/>
            <a:ext cx="900000" cy="540000"/>
          </a:xfrm>
          <a:prstGeom prst="rect">
            <a:avLst/>
          </a:prstGeom>
          <a:solidFill>
            <a:srgbClr val="FFA6A6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Mock J6</a:t>
            </a:r>
          </a:p>
        </p:txBody>
      </p:sp>
      <p:sp>
        <p:nvSpPr>
          <p:cNvPr id="768" name="ZoneTexte 767"/>
          <p:cNvSpPr txBox="1"/>
          <p:nvPr/>
        </p:nvSpPr>
        <p:spPr>
          <a:xfrm>
            <a:off x="11243160" y="6300720"/>
            <a:ext cx="913680" cy="3366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fld id="{6E310758-A603-44AA-AB3A-EF227945CD11}" type="slidenum">
              <a:rPr lang="fr-FR" sz="105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45</a:t>
            </a:fld>
            <a:endParaRPr lang="fr-FR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01EE457-2F34-451A-88FB-68CCF61AFC6E}"/>
              </a:ext>
            </a:extLst>
          </p:cNvPr>
          <p:cNvCxnSpPr/>
          <p:nvPr/>
        </p:nvCxnSpPr>
        <p:spPr>
          <a:xfrm>
            <a:off x="6589336" y="3906360"/>
            <a:ext cx="641023" cy="665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Image 768"/>
          <p:cNvPicPr/>
          <p:nvPr/>
        </p:nvPicPr>
        <p:blipFill>
          <a:blip r:embed="rId2"/>
          <a:stretch/>
        </p:blipFill>
        <p:spPr>
          <a:xfrm>
            <a:off x="180000" y="1945800"/>
            <a:ext cx="6166440" cy="4354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70" name="ZoneTexte 769"/>
          <p:cNvSpPr txBox="1"/>
          <p:nvPr/>
        </p:nvSpPr>
        <p:spPr>
          <a:xfrm>
            <a:off x="1869120" y="6120000"/>
            <a:ext cx="2813040" cy="351000"/>
          </a:xfrm>
          <a:prstGeom prst="rect">
            <a:avLst/>
          </a:prstGeom>
          <a:noFill/>
          <a:ln w="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r>
              <a:rPr lang="fr-FR" sz="1300" b="1" u="none" strike="noStrike">
                <a:solidFill>
                  <a:srgbClr val="000000"/>
                </a:solidFill>
                <a:effectLst/>
                <a:uFillTx/>
                <a:latin typeface="DejaVu Math TeX Gyre"/>
                <a:ea typeface="Noto Sans CJK SC"/>
              </a:rPr>
              <a:t>Raw counts ; mockJ3 </a:t>
            </a:r>
            <a:r>
              <a:rPr lang="fr-FR" sz="1300" b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∩ mockJ6</a:t>
            </a:r>
            <a:r>
              <a:rPr lang="fr-FR" sz="1000" b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endParaRPr lang="fr-FR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71" name="Image 770"/>
          <p:cNvPicPr/>
          <p:nvPr/>
        </p:nvPicPr>
        <p:blipFill>
          <a:blip r:embed="rId3"/>
          <a:stretch/>
        </p:blipFill>
        <p:spPr>
          <a:xfrm>
            <a:off x="6480000" y="2267640"/>
            <a:ext cx="5178240" cy="4032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72" name="ZoneTexte 771"/>
          <p:cNvSpPr txBox="1"/>
          <p:nvPr/>
        </p:nvSpPr>
        <p:spPr>
          <a:xfrm>
            <a:off x="3780000" y="360000"/>
            <a:ext cx="4680000" cy="60228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2000" b="1" u="sng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Dimensionality reduction</a:t>
            </a:r>
            <a:endParaRPr lang="fr-F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3" name="ZoneTexte 772"/>
          <p:cNvSpPr txBox="1"/>
          <p:nvPr/>
        </p:nvSpPr>
        <p:spPr>
          <a:xfrm>
            <a:off x="900000" y="360000"/>
            <a:ext cx="4320000" cy="144000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List of anndata frames :</a:t>
            </a:r>
            <a:endParaRPr lang="fr-FR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lang="fr-FR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DejaVu Math TeX Gyre"/>
                <a:ea typeface="Noto Sans CJK SC"/>
              </a:rPr>
              <a:t>- Anndata1 : 145 x </a:t>
            </a: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3065</a:t>
            </a:r>
            <a:endParaRPr lang="fr-FR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DejaVu Math TeX Gyre"/>
                <a:ea typeface="Noto Sans CJK SC"/>
              </a:rPr>
              <a:t>- Anndata2 : 138 x 3113</a:t>
            </a:r>
            <a:endParaRPr lang="fr-FR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- Anndata3 : 133 x 2402</a:t>
            </a:r>
            <a:endParaRPr lang="fr-FR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- Anndata4 : 139 x 3065</a:t>
            </a:r>
            <a:endParaRPr lang="fr-FR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- Anndata5 : 108 x 2837</a:t>
            </a:r>
            <a:endParaRPr lang="fr-FR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- Anndata6 : 140 x 2926</a:t>
            </a:r>
            <a:endParaRPr lang="fr-FR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4" name="ZoneTexte 773"/>
          <p:cNvSpPr txBox="1"/>
          <p:nvPr/>
        </p:nvSpPr>
        <p:spPr>
          <a:xfrm>
            <a:off x="11243160" y="6300720"/>
            <a:ext cx="913680" cy="3366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fld id="{E054FDC2-6BAB-4AAE-9E86-6C6E90206516}" type="slidenum">
              <a:rPr lang="fr-FR" sz="105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46</a:t>
            </a:fld>
            <a:endParaRPr lang="fr-FR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ZoneTexte 801"/>
          <p:cNvSpPr txBox="1"/>
          <p:nvPr/>
        </p:nvSpPr>
        <p:spPr>
          <a:xfrm>
            <a:off x="3780000" y="360360"/>
            <a:ext cx="4680000" cy="60228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2000" b="1" u="sng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Normalisation</a:t>
            </a:r>
            <a:endParaRPr lang="fr-F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03" name="Image 802"/>
          <p:cNvPicPr/>
          <p:nvPr/>
        </p:nvPicPr>
        <p:blipFill>
          <a:blip r:embed="rId2"/>
          <a:stretch/>
        </p:blipFill>
        <p:spPr>
          <a:xfrm>
            <a:off x="5760000" y="2520000"/>
            <a:ext cx="6195240" cy="3928680"/>
          </a:xfrm>
          <a:prstGeom prst="rect">
            <a:avLst/>
          </a:prstGeom>
          <a:noFill/>
          <a:ln w="18000">
            <a:noFill/>
          </a:ln>
        </p:spPr>
      </p:pic>
      <p:pic>
        <p:nvPicPr>
          <p:cNvPr id="804" name="Image 803"/>
          <p:cNvPicPr/>
          <p:nvPr/>
        </p:nvPicPr>
        <p:blipFill>
          <a:blip r:embed="rId3"/>
          <a:stretch/>
        </p:blipFill>
        <p:spPr>
          <a:xfrm>
            <a:off x="180000" y="2606040"/>
            <a:ext cx="5400000" cy="3873960"/>
          </a:xfrm>
          <a:prstGeom prst="rect">
            <a:avLst/>
          </a:prstGeom>
          <a:noFill/>
          <a:ln w="18000">
            <a:noFill/>
          </a:ln>
        </p:spPr>
      </p:pic>
      <p:pic>
        <p:nvPicPr>
          <p:cNvPr id="805" name="Image 804"/>
          <p:cNvPicPr/>
          <p:nvPr/>
        </p:nvPicPr>
        <p:blipFill>
          <a:blip r:embed="rId4"/>
          <a:stretch/>
        </p:blipFill>
        <p:spPr>
          <a:xfrm>
            <a:off x="900360" y="380880"/>
            <a:ext cx="2519640" cy="1779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06" name="ZoneTexte 805"/>
          <p:cNvSpPr txBox="1"/>
          <p:nvPr/>
        </p:nvSpPr>
        <p:spPr>
          <a:xfrm>
            <a:off x="1980000" y="2160000"/>
            <a:ext cx="543240" cy="25488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r>
              <a:rPr lang="fr-FR" sz="1300" b="1" i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Raw</a:t>
            </a:r>
            <a:endParaRPr lang="fr-FR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7" name="ZoneTexte 806"/>
          <p:cNvSpPr txBox="1"/>
          <p:nvPr/>
        </p:nvSpPr>
        <p:spPr>
          <a:xfrm>
            <a:off x="2340000" y="6480000"/>
            <a:ext cx="1905480" cy="25488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r>
              <a:rPr lang="fr-FR" sz="1300" b="1" i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Log1p normalisation</a:t>
            </a:r>
            <a:endParaRPr lang="fr-FR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8" name="ZoneTexte 807"/>
          <p:cNvSpPr txBox="1"/>
          <p:nvPr/>
        </p:nvSpPr>
        <p:spPr>
          <a:xfrm>
            <a:off x="8175600" y="6448680"/>
            <a:ext cx="2729880" cy="25488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r>
              <a:rPr lang="fr-FR" sz="1300" b="1" i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Pearson residue normalisation</a:t>
            </a:r>
            <a:endParaRPr lang="fr-FR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9" name="ZoneTexte 808"/>
          <p:cNvSpPr txBox="1"/>
          <p:nvPr/>
        </p:nvSpPr>
        <p:spPr>
          <a:xfrm>
            <a:off x="11243160" y="6300360"/>
            <a:ext cx="913680" cy="3366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fld id="{E6D74D6F-ED12-40A3-8FEC-AA6331D85C11}" type="slidenum">
              <a:rPr lang="fr-FR" sz="105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47</a:t>
            </a:fld>
            <a:endParaRPr lang="fr-FR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Forme libre : forme 809"/>
          <p:cNvSpPr/>
          <p:nvPr/>
        </p:nvSpPr>
        <p:spPr>
          <a:xfrm>
            <a:off x="5360040" y="7864920"/>
            <a:ext cx="759960" cy="654480"/>
          </a:xfrm>
          <a:custGeom>
            <a:avLst/>
            <a:gdLst/>
            <a:ahLst/>
            <a:cxnLst/>
            <a:rect l="0" t="0" r="r" b="b"/>
            <a:pathLst>
              <a:path w="2111" h="1818">
                <a:moveTo>
                  <a:pt x="0" y="2"/>
                </a:moveTo>
                <a:cubicBezTo>
                  <a:pt x="135" y="52"/>
                  <a:pt x="131" y="204"/>
                  <a:pt x="148" y="319"/>
                </a:cubicBezTo>
                <a:cubicBezTo>
                  <a:pt x="164" y="432"/>
                  <a:pt x="246" y="523"/>
                  <a:pt x="275" y="637"/>
                </a:cubicBezTo>
                <a:cubicBezTo>
                  <a:pt x="305" y="753"/>
                  <a:pt x="369" y="885"/>
                  <a:pt x="296" y="1006"/>
                </a:cubicBezTo>
                <a:cubicBezTo>
                  <a:pt x="237" y="1106"/>
                  <a:pt x="304" y="1246"/>
                  <a:pt x="212" y="1335"/>
                </a:cubicBezTo>
                <a:cubicBezTo>
                  <a:pt x="121" y="1423"/>
                  <a:pt x="121" y="1560"/>
                  <a:pt x="42" y="1653"/>
                </a:cubicBezTo>
                <a:cubicBezTo>
                  <a:pt x="-89" y="1806"/>
                  <a:pt x="141" y="1833"/>
                  <a:pt x="233" y="1811"/>
                </a:cubicBezTo>
                <a:cubicBezTo>
                  <a:pt x="359" y="1782"/>
                  <a:pt x="493" y="1781"/>
                  <a:pt x="625" y="1811"/>
                </a:cubicBezTo>
                <a:cubicBezTo>
                  <a:pt x="740" y="1837"/>
                  <a:pt x="858" y="1781"/>
                  <a:pt x="974" y="1758"/>
                </a:cubicBezTo>
                <a:cubicBezTo>
                  <a:pt x="1092" y="1735"/>
                  <a:pt x="1201" y="1663"/>
                  <a:pt x="1323" y="1674"/>
                </a:cubicBezTo>
                <a:cubicBezTo>
                  <a:pt x="1459" y="1686"/>
                  <a:pt x="1558" y="1597"/>
                  <a:pt x="1651" y="1526"/>
                </a:cubicBezTo>
                <a:cubicBezTo>
                  <a:pt x="1763" y="1440"/>
                  <a:pt x="1888" y="1346"/>
                  <a:pt x="1937" y="1208"/>
                </a:cubicBezTo>
                <a:cubicBezTo>
                  <a:pt x="1979" y="1089"/>
                  <a:pt x="2141" y="1006"/>
                  <a:pt x="2106" y="879"/>
                </a:cubicBezTo>
                <a:cubicBezTo>
                  <a:pt x="2069" y="746"/>
                  <a:pt x="1922" y="671"/>
                  <a:pt x="1852" y="552"/>
                </a:cubicBezTo>
                <a:cubicBezTo>
                  <a:pt x="1781" y="430"/>
                  <a:pt x="1661" y="349"/>
                  <a:pt x="1545" y="277"/>
                </a:cubicBezTo>
                <a:cubicBezTo>
                  <a:pt x="1443" y="215"/>
                  <a:pt x="1327" y="172"/>
                  <a:pt x="1217" y="129"/>
                </a:cubicBezTo>
                <a:cubicBezTo>
                  <a:pt x="1108" y="86"/>
                  <a:pt x="1004" y="21"/>
                  <a:pt x="889" y="12"/>
                </a:cubicBezTo>
                <a:cubicBezTo>
                  <a:pt x="778" y="3"/>
                  <a:pt x="672" y="-4"/>
                  <a:pt x="561" y="2"/>
                </a:cubicBezTo>
                <a:cubicBezTo>
                  <a:pt x="427" y="10"/>
                  <a:pt x="292" y="-6"/>
                  <a:pt x="159" y="12"/>
                </a:cubicBezTo>
                <a:lnTo>
                  <a:pt x="53" y="23"/>
                </a:lnTo>
                <a:lnTo>
                  <a:pt x="41" y="23"/>
                </a:lnTo>
                <a:lnTo>
                  <a:pt x="0" y="2"/>
                </a:lnTo>
                <a:close/>
              </a:path>
            </a:pathLst>
          </a:custGeom>
          <a:solidFill>
            <a:srgbClr val="3FAF46"/>
          </a:solidFill>
          <a:ln w="18000">
            <a:solidFill>
              <a:srgbClr val="AFD095"/>
            </a:solidFill>
            <a:round/>
          </a:ln>
        </p:spPr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11" name="Rectangle 810"/>
          <p:cNvSpPr/>
          <p:nvPr/>
        </p:nvSpPr>
        <p:spPr>
          <a:xfrm>
            <a:off x="6660000" y="7943400"/>
            <a:ext cx="1152000" cy="468000"/>
          </a:xfrm>
          <a:prstGeom prst="rect">
            <a:avLst/>
          </a:prstGeom>
          <a:solidFill>
            <a:srgbClr val="3FAF46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12" name="Rectangle 811"/>
          <p:cNvSpPr/>
          <p:nvPr/>
        </p:nvSpPr>
        <p:spPr>
          <a:xfrm>
            <a:off x="3780000" y="8231400"/>
            <a:ext cx="1152000" cy="468000"/>
          </a:xfrm>
          <a:prstGeom prst="rect">
            <a:avLst/>
          </a:prstGeom>
          <a:solidFill>
            <a:srgbClr val="3FAF46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13" name="Forme libre : forme 812"/>
          <p:cNvSpPr/>
          <p:nvPr/>
        </p:nvSpPr>
        <p:spPr>
          <a:xfrm>
            <a:off x="2304000" y="7841520"/>
            <a:ext cx="759960" cy="654480"/>
          </a:xfrm>
          <a:custGeom>
            <a:avLst/>
            <a:gdLst/>
            <a:ahLst/>
            <a:cxnLst/>
            <a:rect l="0" t="0" r="r" b="b"/>
            <a:pathLst>
              <a:path w="2111" h="1818">
                <a:moveTo>
                  <a:pt x="0" y="2"/>
                </a:moveTo>
                <a:cubicBezTo>
                  <a:pt x="135" y="52"/>
                  <a:pt x="131" y="204"/>
                  <a:pt x="148" y="319"/>
                </a:cubicBezTo>
                <a:cubicBezTo>
                  <a:pt x="164" y="432"/>
                  <a:pt x="246" y="523"/>
                  <a:pt x="275" y="637"/>
                </a:cubicBezTo>
                <a:cubicBezTo>
                  <a:pt x="305" y="753"/>
                  <a:pt x="369" y="885"/>
                  <a:pt x="296" y="1006"/>
                </a:cubicBezTo>
                <a:cubicBezTo>
                  <a:pt x="237" y="1106"/>
                  <a:pt x="304" y="1246"/>
                  <a:pt x="212" y="1335"/>
                </a:cubicBezTo>
                <a:cubicBezTo>
                  <a:pt x="121" y="1423"/>
                  <a:pt x="121" y="1560"/>
                  <a:pt x="42" y="1653"/>
                </a:cubicBezTo>
                <a:cubicBezTo>
                  <a:pt x="-89" y="1806"/>
                  <a:pt x="141" y="1833"/>
                  <a:pt x="233" y="1811"/>
                </a:cubicBezTo>
                <a:cubicBezTo>
                  <a:pt x="359" y="1782"/>
                  <a:pt x="493" y="1781"/>
                  <a:pt x="625" y="1811"/>
                </a:cubicBezTo>
                <a:cubicBezTo>
                  <a:pt x="740" y="1837"/>
                  <a:pt x="858" y="1781"/>
                  <a:pt x="974" y="1758"/>
                </a:cubicBezTo>
                <a:cubicBezTo>
                  <a:pt x="1092" y="1735"/>
                  <a:pt x="1201" y="1663"/>
                  <a:pt x="1323" y="1674"/>
                </a:cubicBezTo>
                <a:cubicBezTo>
                  <a:pt x="1459" y="1686"/>
                  <a:pt x="1558" y="1597"/>
                  <a:pt x="1651" y="1526"/>
                </a:cubicBezTo>
                <a:cubicBezTo>
                  <a:pt x="1763" y="1440"/>
                  <a:pt x="1888" y="1346"/>
                  <a:pt x="1937" y="1208"/>
                </a:cubicBezTo>
                <a:cubicBezTo>
                  <a:pt x="1979" y="1089"/>
                  <a:pt x="2141" y="1006"/>
                  <a:pt x="2106" y="879"/>
                </a:cubicBezTo>
                <a:cubicBezTo>
                  <a:pt x="2069" y="746"/>
                  <a:pt x="1922" y="671"/>
                  <a:pt x="1852" y="552"/>
                </a:cubicBezTo>
                <a:cubicBezTo>
                  <a:pt x="1781" y="430"/>
                  <a:pt x="1661" y="349"/>
                  <a:pt x="1545" y="277"/>
                </a:cubicBezTo>
                <a:cubicBezTo>
                  <a:pt x="1443" y="215"/>
                  <a:pt x="1327" y="172"/>
                  <a:pt x="1217" y="129"/>
                </a:cubicBezTo>
                <a:cubicBezTo>
                  <a:pt x="1108" y="86"/>
                  <a:pt x="1004" y="21"/>
                  <a:pt x="889" y="12"/>
                </a:cubicBezTo>
                <a:cubicBezTo>
                  <a:pt x="778" y="3"/>
                  <a:pt x="672" y="-4"/>
                  <a:pt x="561" y="2"/>
                </a:cubicBezTo>
                <a:cubicBezTo>
                  <a:pt x="427" y="10"/>
                  <a:pt x="292" y="-6"/>
                  <a:pt x="159" y="12"/>
                </a:cubicBezTo>
                <a:lnTo>
                  <a:pt x="53" y="23"/>
                </a:lnTo>
                <a:lnTo>
                  <a:pt x="41" y="23"/>
                </a:lnTo>
                <a:lnTo>
                  <a:pt x="0" y="2"/>
                </a:lnTo>
                <a:close/>
              </a:path>
            </a:pathLst>
          </a:custGeom>
          <a:solidFill>
            <a:srgbClr val="3FAF46"/>
          </a:solidFill>
          <a:ln w="18000">
            <a:solidFill>
              <a:srgbClr val="AFD095"/>
            </a:solidFill>
            <a:round/>
          </a:ln>
        </p:spPr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14" name="Rectangle 813"/>
          <p:cNvSpPr/>
          <p:nvPr/>
        </p:nvSpPr>
        <p:spPr>
          <a:xfrm>
            <a:off x="648000" y="8172000"/>
            <a:ext cx="1152000" cy="468000"/>
          </a:xfrm>
          <a:prstGeom prst="rect">
            <a:avLst/>
          </a:prstGeom>
          <a:solidFill>
            <a:srgbClr val="3FAF46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15" name="Image 814"/>
          <p:cNvPicPr/>
          <p:nvPr/>
        </p:nvPicPr>
        <p:blipFill>
          <a:blip r:embed="rId2"/>
          <a:stretch/>
        </p:blipFill>
        <p:spPr>
          <a:xfrm>
            <a:off x="2700000" y="900000"/>
            <a:ext cx="1080000" cy="54000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816" name="ZoneTexte 815"/>
          <p:cNvSpPr txBox="1"/>
          <p:nvPr/>
        </p:nvSpPr>
        <p:spPr>
          <a:xfrm>
            <a:off x="540000" y="900000"/>
            <a:ext cx="1980000" cy="85824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Logic gate Xor :  </a:t>
            </a:r>
          </a:p>
          <a:p>
            <a:pPr algn="ctr"/>
            <a:r>
              <a:rPr lang="fr-FR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(A or B) and NOT (A and B)</a:t>
            </a:r>
          </a:p>
        </p:txBody>
      </p:sp>
      <p:sp>
        <p:nvSpPr>
          <p:cNvPr id="817" name="ZoneTexte 816"/>
          <p:cNvSpPr txBox="1"/>
          <p:nvPr/>
        </p:nvSpPr>
        <p:spPr>
          <a:xfrm>
            <a:off x="2520000" y="1168200"/>
            <a:ext cx="180000" cy="23220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1000" b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B</a:t>
            </a:r>
            <a:endParaRPr lang="fr-FR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8" name="ZoneTexte 817"/>
          <p:cNvSpPr txBox="1"/>
          <p:nvPr/>
        </p:nvSpPr>
        <p:spPr>
          <a:xfrm>
            <a:off x="2520000" y="936000"/>
            <a:ext cx="180000" cy="23220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1000" b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A</a:t>
            </a:r>
            <a:endParaRPr lang="fr-FR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9" name="ZoneTexte 818"/>
          <p:cNvSpPr txBox="1"/>
          <p:nvPr/>
        </p:nvSpPr>
        <p:spPr>
          <a:xfrm>
            <a:off x="648000" y="7884000"/>
            <a:ext cx="1260000" cy="28800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1300" b="1" u="none" strike="sngStrike">
                <a:solidFill>
                  <a:srgbClr val="000000"/>
                </a:solidFill>
                <a:effectLst/>
                <a:uFillTx/>
                <a:latin typeface="DejaVu Math TeX Gyre"/>
              </a:rPr>
              <a:t>Peptides</a:t>
            </a:r>
            <a:endParaRPr lang="fr-FR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0" name="ZoneTexte 819"/>
          <p:cNvSpPr txBox="1"/>
          <p:nvPr/>
        </p:nvSpPr>
        <p:spPr>
          <a:xfrm>
            <a:off x="648000" y="8280000"/>
            <a:ext cx="1260000" cy="28800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1300" b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Proteins</a:t>
            </a:r>
            <a:endParaRPr lang="fr-FR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821" name="Groupe 820"/>
          <p:cNvGrpSpPr/>
          <p:nvPr/>
        </p:nvGrpSpPr>
        <p:grpSpPr>
          <a:xfrm>
            <a:off x="1800000" y="7740000"/>
            <a:ext cx="9180000" cy="959400"/>
            <a:chOff x="1800000" y="7740000"/>
            <a:chExt cx="9180000" cy="959400"/>
          </a:xfrm>
        </p:grpSpPr>
        <p:pic>
          <p:nvPicPr>
            <p:cNvPr id="822" name="Image 821"/>
            <p:cNvPicPr/>
            <p:nvPr/>
          </p:nvPicPr>
          <p:blipFill>
            <a:blip r:embed="rId2"/>
            <a:stretch/>
          </p:blipFill>
          <p:spPr>
            <a:xfrm>
              <a:off x="1800000" y="7740000"/>
              <a:ext cx="1800000" cy="900000"/>
            </a:xfrm>
            <a:prstGeom prst="rect">
              <a:avLst/>
            </a:prstGeom>
            <a:noFill/>
            <a:ln w="18000">
              <a:noFill/>
            </a:ln>
          </p:spPr>
        </p:pic>
        <p:pic>
          <p:nvPicPr>
            <p:cNvPr id="823" name="Image 822"/>
            <p:cNvPicPr/>
            <p:nvPr/>
          </p:nvPicPr>
          <p:blipFill>
            <a:blip r:embed="rId2"/>
            <a:stretch/>
          </p:blipFill>
          <p:spPr>
            <a:xfrm>
              <a:off x="4860000" y="7740000"/>
              <a:ext cx="1800000" cy="900000"/>
            </a:xfrm>
            <a:prstGeom prst="rect">
              <a:avLst/>
            </a:prstGeom>
            <a:noFill/>
            <a:ln w="18000">
              <a:noFill/>
            </a:ln>
          </p:spPr>
        </p:pic>
        <p:pic>
          <p:nvPicPr>
            <p:cNvPr id="824" name="Image 823"/>
            <p:cNvPicPr/>
            <p:nvPr/>
          </p:nvPicPr>
          <p:blipFill>
            <a:blip r:embed="rId2"/>
            <a:stretch/>
          </p:blipFill>
          <p:spPr>
            <a:xfrm>
              <a:off x="9180000" y="7740000"/>
              <a:ext cx="1800000" cy="900000"/>
            </a:xfrm>
            <a:prstGeom prst="rect">
              <a:avLst/>
            </a:prstGeom>
            <a:noFill/>
            <a:ln w="18000">
              <a:noFill/>
            </a:ln>
          </p:spPr>
        </p:pic>
        <p:sp>
          <p:nvSpPr>
            <p:cNvPr id="825" name="ZoneTexte 824"/>
            <p:cNvSpPr txBox="1"/>
            <p:nvPr/>
          </p:nvSpPr>
          <p:spPr>
            <a:xfrm>
              <a:off x="3780000" y="7812000"/>
              <a:ext cx="1260000" cy="288000"/>
            </a:xfrm>
            <a:prstGeom prst="rect">
              <a:avLst/>
            </a:prstGeom>
            <a:noFill/>
            <a:ln w="18000">
              <a:noFill/>
            </a:ln>
          </p:spPr>
          <p:txBody>
            <a:bodyPr lIns="90000" tIns="45000" rIns="90000" bIns="45000" anchor="t">
              <a:spAutoFit/>
            </a:bodyPr>
            <a:lstStyle/>
            <a:p>
              <a:pPr algn="ctr"/>
              <a:r>
                <a:rPr lang="fr-FR" sz="1300" b="1" u="none" strike="sngStrike">
                  <a:solidFill>
                    <a:srgbClr val="000000"/>
                  </a:solidFill>
                  <a:effectLst/>
                  <a:uFillTx/>
                  <a:latin typeface="DejaVu Math TeX Gyre"/>
                </a:rPr>
                <a:t>Imputations</a:t>
              </a:r>
              <a:endParaRPr lang="fr-FR" sz="13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26" name="ZoneTexte 825"/>
            <p:cNvSpPr txBox="1"/>
            <p:nvPr/>
          </p:nvSpPr>
          <p:spPr>
            <a:xfrm>
              <a:off x="3780000" y="8280000"/>
              <a:ext cx="1260000" cy="419400"/>
            </a:xfrm>
            <a:prstGeom prst="rect">
              <a:avLst/>
            </a:prstGeom>
            <a:noFill/>
            <a:ln w="18000">
              <a:noFill/>
            </a:ln>
          </p:spPr>
          <p:txBody>
            <a:bodyPr lIns="90000" tIns="45000" rIns="90000" bIns="45000" anchor="t">
              <a:spAutoFit/>
            </a:bodyPr>
            <a:lstStyle/>
            <a:p>
              <a:pPr algn="ctr"/>
              <a:r>
                <a:rPr lang="fr-FR" sz="1300" b="1" u="none" strike="noStrike">
                  <a:solidFill>
                    <a:srgbClr val="000000"/>
                  </a:solidFill>
                  <a:effectLst/>
                  <a:uFillTx/>
                  <a:latin typeface="DejaVu Math TeX Gyre"/>
                </a:rPr>
                <a:t>No Imputations</a:t>
              </a:r>
              <a:endParaRPr lang="fr-FR" sz="13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27" name="ZoneTexte 826"/>
            <p:cNvSpPr txBox="1"/>
            <p:nvPr/>
          </p:nvSpPr>
          <p:spPr>
            <a:xfrm>
              <a:off x="8100000" y="7812000"/>
              <a:ext cx="1260000" cy="288000"/>
            </a:xfrm>
            <a:prstGeom prst="rect">
              <a:avLst/>
            </a:prstGeom>
            <a:noFill/>
            <a:ln w="18000">
              <a:noFill/>
            </a:ln>
          </p:spPr>
          <p:txBody>
            <a:bodyPr lIns="90000" tIns="45000" rIns="90000" bIns="45000" anchor="t">
              <a:spAutoFit/>
            </a:bodyPr>
            <a:lstStyle/>
            <a:p>
              <a:pPr algn="ctr"/>
              <a:r>
                <a:rPr lang="fr-FR" sz="1300" b="1" u="none" strike="noStrike">
                  <a:solidFill>
                    <a:srgbClr val="000000"/>
                  </a:solidFill>
                  <a:effectLst/>
                  <a:uFillTx/>
                  <a:latin typeface="DejaVu Math TeX Gyre"/>
                </a:rPr>
                <a:t>Integration</a:t>
              </a:r>
              <a:endParaRPr lang="fr-FR" sz="13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28" name="ZoneTexte 827"/>
            <p:cNvSpPr txBox="1"/>
            <p:nvPr/>
          </p:nvSpPr>
          <p:spPr>
            <a:xfrm>
              <a:off x="8100000" y="8208000"/>
              <a:ext cx="1260000" cy="419400"/>
            </a:xfrm>
            <a:prstGeom prst="rect">
              <a:avLst/>
            </a:prstGeom>
            <a:noFill/>
            <a:ln w="18000">
              <a:noFill/>
            </a:ln>
          </p:spPr>
          <p:txBody>
            <a:bodyPr lIns="90000" tIns="45000" rIns="90000" bIns="45000" anchor="t">
              <a:spAutoFit/>
            </a:bodyPr>
            <a:lstStyle/>
            <a:p>
              <a:pPr algn="ctr"/>
              <a:r>
                <a:rPr lang="fr-FR" sz="1300" b="1" u="none" strike="noStrike">
                  <a:solidFill>
                    <a:srgbClr val="000000"/>
                  </a:solidFill>
                  <a:effectLst/>
                  <a:uFillTx/>
                  <a:latin typeface="DejaVu Math TeX Gyre"/>
                </a:rPr>
                <a:t>No Integration</a:t>
              </a:r>
              <a:endParaRPr lang="fr-FR" sz="13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29" name="Connecteur droit 828"/>
            <p:cNvSpPr/>
            <p:nvPr/>
          </p:nvSpPr>
          <p:spPr>
            <a:xfrm>
              <a:off x="3528000" y="7848000"/>
              <a:ext cx="0" cy="720000"/>
            </a:xfrm>
            <a:prstGeom prst="line">
              <a:avLst/>
            </a:prstGeom>
            <a:ln w="540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8000" tIns="63000" rIns="108000" bIns="63000" anchor="ctr">
              <a:noAutofit/>
            </a:bodyPr>
            <a:lstStyle/>
            <a:p>
              <a:pPr algn="ctr"/>
              <a:endPara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30" name="Connecteur droit 829"/>
            <p:cNvSpPr/>
            <p:nvPr/>
          </p:nvSpPr>
          <p:spPr>
            <a:xfrm flipH="1">
              <a:off x="3492000" y="7848000"/>
              <a:ext cx="180000" cy="0"/>
            </a:xfrm>
            <a:prstGeom prst="line">
              <a:avLst/>
            </a:prstGeom>
            <a:ln w="540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8000" tIns="-63000" rIns="108000" bIns="-63000" anchor="ctr">
              <a:noAutofit/>
            </a:bodyPr>
            <a:lstStyle/>
            <a:p>
              <a:pPr algn="ctr"/>
              <a:endPara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31" name="Connecteur droit 830"/>
            <p:cNvSpPr/>
            <p:nvPr/>
          </p:nvSpPr>
          <p:spPr>
            <a:xfrm flipH="1">
              <a:off x="3492000" y="8568000"/>
              <a:ext cx="180000" cy="0"/>
            </a:xfrm>
            <a:prstGeom prst="line">
              <a:avLst/>
            </a:prstGeom>
            <a:ln w="540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8000" tIns="-63000" rIns="108000" bIns="-63000" anchor="ctr">
              <a:noAutofit/>
            </a:bodyPr>
            <a:lstStyle/>
            <a:p>
              <a:pPr algn="ctr"/>
              <a:endPara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32" name="Connecteur droit 831"/>
            <p:cNvSpPr/>
            <p:nvPr/>
          </p:nvSpPr>
          <p:spPr>
            <a:xfrm>
              <a:off x="7956000" y="7812000"/>
              <a:ext cx="0" cy="720000"/>
            </a:xfrm>
            <a:prstGeom prst="line">
              <a:avLst/>
            </a:prstGeom>
            <a:ln w="540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8000" tIns="63000" rIns="108000" bIns="63000" anchor="ctr">
              <a:noAutofit/>
            </a:bodyPr>
            <a:lstStyle/>
            <a:p>
              <a:pPr algn="ctr"/>
              <a:endPara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33" name="Connecteur droit 832"/>
            <p:cNvSpPr/>
            <p:nvPr/>
          </p:nvSpPr>
          <p:spPr>
            <a:xfrm flipH="1">
              <a:off x="7920000" y="7812000"/>
              <a:ext cx="180000" cy="0"/>
            </a:xfrm>
            <a:prstGeom prst="line">
              <a:avLst/>
            </a:prstGeom>
            <a:ln w="540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8000" tIns="-63000" rIns="108000" bIns="-63000" anchor="ctr">
              <a:noAutofit/>
            </a:bodyPr>
            <a:lstStyle/>
            <a:p>
              <a:pPr algn="ctr"/>
              <a:endPara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34" name="Connecteur droit 833"/>
            <p:cNvSpPr/>
            <p:nvPr/>
          </p:nvSpPr>
          <p:spPr>
            <a:xfrm flipH="1">
              <a:off x="7920000" y="8532000"/>
              <a:ext cx="180000" cy="0"/>
            </a:xfrm>
            <a:prstGeom prst="line">
              <a:avLst/>
            </a:prstGeom>
            <a:ln w="540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8000" tIns="-63000" rIns="108000" bIns="-63000" anchor="ctr">
              <a:noAutofit/>
            </a:bodyPr>
            <a:lstStyle/>
            <a:p>
              <a:pPr algn="ctr"/>
              <a:endPara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835" name="ZoneTexte 834"/>
          <p:cNvSpPr txBox="1"/>
          <p:nvPr/>
        </p:nvSpPr>
        <p:spPr>
          <a:xfrm>
            <a:off x="6840000" y="7979400"/>
            <a:ext cx="804960" cy="39492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r>
              <a:rPr lang="fr-FR" sz="1200" b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Pearson</a:t>
            </a:r>
            <a:endParaRPr lang="fr-FR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/>
            <a:r>
              <a:rPr lang="fr-FR" sz="1200" b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 residue</a:t>
            </a:r>
            <a:endParaRPr lang="fr-FR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6" name="ZoneTexte 835"/>
          <p:cNvSpPr txBox="1"/>
          <p:nvPr/>
        </p:nvSpPr>
        <p:spPr>
          <a:xfrm>
            <a:off x="3780000" y="360720"/>
            <a:ext cx="4680000" cy="60228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2000" b="1" u="sng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Normalisation</a:t>
            </a:r>
            <a:endParaRPr lang="fr-F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37" name="Image 836"/>
          <p:cNvPicPr/>
          <p:nvPr/>
        </p:nvPicPr>
        <p:blipFill>
          <a:blip r:embed="rId3"/>
          <a:stretch/>
        </p:blipFill>
        <p:spPr>
          <a:xfrm>
            <a:off x="900000" y="3040920"/>
            <a:ext cx="10260000" cy="129780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838" name="ZoneTexte 837"/>
          <p:cNvSpPr txBox="1"/>
          <p:nvPr/>
        </p:nvSpPr>
        <p:spPr>
          <a:xfrm>
            <a:off x="11243160" y="6300360"/>
            <a:ext cx="913680" cy="3366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fld id="{A93260FE-B92A-40E9-A9C0-E65FB20582AB}" type="slidenum">
              <a:rPr lang="fr-FR" sz="105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48</a:t>
            </a:fld>
            <a:endParaRPr lang="fr-FR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Forme libre : forme 838"/>
          <p:cNvSpPr/>
          <p:nvPr/>
        </p:nvSpPr>
        <p:spPr>
          <a:xfrm>
            <a:off x="9936000" y="7704000"/>
            <a:ext cx="759960" cy="654480"/>
          </a:xfrm>
          <a:custGeom>
            <a:avLst/>
            <a:gdLst/>
            <a:ahLst/>
            <a:cxnLst/>
            <a:rect l="0" t="0" r="r" b="b"/>
            <a:pathLst>
              <a:path w="2111" h="1818">
                <a:moveTo>
                  <a:pt x="0" y="2"/>
                </a:moveTo>
                <a:cubicBezTo>
                  <a:pt x="135" y="52"/>
                  <a:pt x="131" y="204"/>
                  <a:pt x="148" y="319"/>
                </a:cubicBezTo>
                <a:cubicBezTo>
                  <a:pt x="164" y="432"/>
                  <a:pt x="246" y="523"/>
                  <a:pt x="275" y="637"/>
                </a:cubicBezTo>
                <a:cubicBezTo>
                  <a:pt x="305" y="753"/>
                  <a:pt x="369" y="885"/>
                  <a:pt x="296" y="1006"/>
                </a:cubicBezTo>
                <a:cubicBezTo>
                  <a:pt x="237" y="1106"/>
                  <a:pt x="304" y="1246"/>
                  <a:pt x="212" y="1335"/>
                </a:cubicBezTo>
                <a:cubicBezTo>
                  <a:pt x="121" y="1423"/>
                  <a:pt x="121" y="1560"/>
                  <a:pt x="42" y="1653"/>
                </a:cubicBezTo>
                <a:cubicBezTo>
                  <a:pt x="-89" y="1806"/>
                  <a:pt x="141" y="1833"/>
                  <a:pt x="233" y="1811"/>
                </a:cubicBezTo>
                <a:cubicBezTo>
                  <a:pt x="359" y="1782"/>
                  <a:pt x="493" y="1781"/>
                  <a:pt x="625" y="1811"/>
                </a:cubicBezTo>
                <a:cubicBezTo>
                  <a:pt x="740" y="1837"/>
                  <a:pt x="858" y="1781"/>
                  <a:pt x="974" y="1758"/>
                </a:cubicBezTo>
                <a:cubicBezTo>
                  <a:pt x="1092" y="1735"/>
                  <a:pt x="1201" y="1663"/>
                  <a:pt x="1323" y="1674"/>
                </a:cubicBezTo>
                <a:cubicBezTo>
                  <a:pt x="1459" y="1686"/>
                  <a:pt x="1558" y="1597"/>
                  <a:pt x="1651" y="1526"/>
                </a:cubicBezTo>
                <a:cubicBezTo>
                  <a:pt x="1763" y="1440"/>
                  <a:pt x="1888" y="1346"/>
                  <a:pt x="1937" y="1208"/>
                </a:cubicBezTo>
                <a:cubicBezTo>
                  <a:pt x="1979" y="1089"/>
                  <a:pt x="2141" y="1006"/>
                  <a:pt x="2106" y="879"/>
                </a:cubicBezTo>
                <a:cubicBezTo>
                  <a:pt x="2069" y="746"/>
                  <a:pt x="1922" y="671"/>
                  <a:pt x="1852" y="552"/>
                </a:cubicBezTo>
                <a:cubicBezTo>
                  <a:pt x="1781" y="430"/>
                  <a:pt x="1661" y="349"/>
                  <a:pt x="1545" y="277"/>
                </a:cubicBezTo>
                <a:cubicBezTo>
                  <a:pt x="1443" y="215"/>
                  <a:pt x="1327" y="172"/>
                  <a:pt x="1217" y="129"/>
                </a:cubicBezTo>
                <a:cubicBezTo>
                  <a:pt x="1108" y="86"/>
                  <a:pt x="1004" y="21"/>
                  <a:pt x="889" y="12"/>
                </a:cubicBezTo>
                <a:cubicBezTo>
                  <a:pt x="778" y="3"/>
                  <a:pt x="672" y="-4"/>
                  <a:pt x="561" y="2"/>
                </a:cubicBezTo>
                <a:cubicBezTo>
                  <a:pt x="427" y="10"/>
                  <a:pt x="292" y="-6"/>
                  <a:pt x="159" y="12"/>
                </a:cubicBezTo>
                <a:lnTo>
                  <a:pt x="53" y="23"/>
                </a:lnTo>
                <a:lnTo>
                  <a:pt x="41" y="23"/>
                </a:lnTo>
                <a:lnTo>
                  <a:pt x="0" y="2"/>
                </a:lnTo>
                <a:close/>
              </a:path>
            </a:pathLst>
          </a:custGeom>
          <a:solidFill>
            <a:srgbClr val="3FAF46"/>
          </a:solidFill>
          <a:ln w="18000">
            <a:solidFill>
              <a:srgbClr val="AFD095"/>
            </a:solidFill>
            <a:round/>
          </a:ln>
        </p:spPr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40" name="Rectangle 839"/>
          <p:cNvSpPr/>
          <p:nvPr/>
        </p:nvSpPr>
        <p:spPr>
          <a:xfrm>
            <a:off x="8388000" y="7560000"/>
            <a:ext cx="1152000" cy="468000"/>
          </a:xfrm>
          <a:prstGeom prst="rect">
            <a:avLst/>
          </a:prstGeom>
          <a:solidFill>
            <a:srgbClr val="3FAF46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41" name="ZoneTexte 840"/>
          <p:cNvSpPr txBox="1"/>
          <p:nvPr/>
        </p:nvSpPr>
        <p:spPr>
          <a:xfrm>
            <a:off x="2340000" y="657720"/>
            <a:ext cx="4680000" cy="60228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2000" b="1" u="sng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Integration or no integration</a:t>
            </a:r>
            <a:endParaRPr lang="fr-F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2" name="ZoneTexte 841"/>
          <p:cNvSpPr txBox="1"/>
          <p:nvPr/>
        </p:nvSpPr>
        <p:spPr>
          <a:xfrm>
            <a:off x="360000" y="1927080"/>
            <a:ext cx="6660000" cy="2614647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just"/>
            <a:r>
              <a:rPr lang="fr-FR" sz="14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There are </a:t>
            </a:r>
            <a:r>
              <a:rPr lang="fr-FR" sz="14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many</a:t>
            </a:r>
            <a:r>
              <a:rPr lang="fr-FR" sz="14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 </a:t>
            </a:r>
            <a:r>
              <a:rPr lang="fr-FR" sz="14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algorithm</a:t>
            </a:r>
            <a:r>
              <a:rPr lang="fr-FR" sz="14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 </a:t>
            </a:r>
            <a:r>
              <a:rPr lang="fr-FR" sz="14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available</a:t>
            </a:r>
            <a:r>
              <a:rPr lang="fr-FR" sz="14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 for </a:t>
            </a:r>
            <a:r>
              <a:rPr lang="fr-FR" sz="14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integrating</a:t>
            </a:r>
            <a:r>
              <a:rPr lang="fr-FR" sz="14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 data, </a:t>
            </a:r>
            <a:r>
              <a:rPr lang="fr-FR" sz="14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mostly</a:t>
            </a:r>
            <a:r>
              <a:rPr lang="fr-FR" sz="14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 </a:t>
            </a:r>
            <a:r>
              <a:rPr lang="fr-FR" sz="14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used</a:t>
            </a:r>
            <a:r>
              <a:rPr lang="fr-FR" sz="14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 for sc RNA </a:t>
            </a:r>
            <a:r>
              <a:rPr lang="fr-FR" sz="14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seq</a:t>
            </a:r>
            <a:r>
              <a:rPr lang="fr-FR" sz="14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. The </a:t>
            </a:r>
            <a:r>
              <a:rPr lang="fr-FR" sz="14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most</a:t>
            </a:r>
            <a:r>
              <a:rPr lang="fr-FR" sz="14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 </a:t>
            </a:r>
            <a:r>
              <a:rPr lang="fr-FR" sz="14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well-known</a:t>
            </a:r>
            <a:r>
              <a:rPr lang="fr-FR" sz="14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 </a:t>
            </a:r>
            <a:r>
              <a:rPr lang="fr-FR" sz="14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include</a:t>
            </a:r>
            <a:r>
              <a:rPr lang="fr-FR" sz="14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 :</a:t>
            </a:r>
            <a:endParaRPr lang="fr-FR" sz="1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750" indent="-285750" algn="just">
              <a:buClr>
                <a:srgbClr val="000000"/>
              </a:buClr>
              <a:buSzPct val="115000"/>
              <a:buFont typeface="Arial" panose="020B0604020202020204" pitchFamily="34" charset="0"/>
              <a:buChar char="•"/>
            </a:pPr>
            <a:r>
              <a:rPr lang="fr-FR" sz="14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Harmony</a:t>
            </a:r>
            <a:endParaRPr lang="fr-FR" sz="1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750" indent="-285750" algn="just">
              <a:buClr>
                <a:srgbClr val="000000"/>
              </a:buClr>
              <a:buSzPct val="115000"/>
              <a:buFont typeface="Arial" panose="020B0604020202020204" pitchFamily="34" charset="0"/>
              <a:buChar char="•"/>
            </a:pPr>
            <a:r>
              <a:rPr lang="fr-FR" sz="14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scVI</a:t>
            </a:r>
            <a:endParaRPr lang="fr-FR" sz="1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750" indent="-285750" algn="just">
              <a:buClr>
                <a:srgbClr val="000000"/>
              </a:buClr>
              <a:buSzPct val="115000"/>
              <a:buFont typeface="Arial" panose="020B0604020202020204" pitchFamily="34" charset="0"/>
              <a:buChar char="•"/>
            </a:pPr>
            <a:r>
              <a:rPr lang="fr-FR" sz="14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Scanorama</a:t>
            </a:r>
            <a:endParaRPr lang="fr-FR" sz="1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750" indent="-285750" algn="just">
              <a:buClr>
                <a:srgbClr val="000000"/>
              </a:buClr>
              <a:buSzPct val="115000"/>
              <a:buFont typeface="Arial" panose="020B0604020202020204" pitchFamily="34" charset="0"/>
              <a:buChar char="•"/>
            </a:pPr>
            <a:r>
              <a:rPr lang="fr-FR" sz="14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ComBat</a:t>
            </a:r>
            <a:endParaRPr lang="fr-FR" sz="1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algn="just">
              <a:buClr>
                <a:srgbClr val="000000"/>
              </a:buClr>
              <a:buSzPct val="115000"/>
              <a:buFont typeface="Monotype Sorts" charset="2"/>
              <a:buChar char=""/>
            </a:pPr>
            <a:endParaRPr lang="fr-FR" sz="1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fr-FR" sz="14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  <a:ea typeface="Noto Sans CJK SC"/>
              </a:rPr>
              <a:t>Harmony and </a:t>
            </a:r>
            <a:r>
              <a:rPr lang="fr-FR" sz="14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  <a:ea typeface="Noto Sans CJK SC"/>
              </a:rPr>
              <a:t>scVI</a:t>
            </a:r>
            <a:r>
              <a:rPr lang="fr-FR" sz="14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  <a:ea typeface="Noto Sans CJK SC"/>
              </a:rPr>
              <a:t> </a:t>
            </a:r>
            <a:r>
              <a:rPr lang="fr-FR" sz="14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  <a:ea typeface="Noto Sans CJK SC"/>
              </a:rPr>
              <a:t>did</a:t>
            </a:r>
            <a:r>
              <a:rPr lang="fr-FR" sz="14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  <a:ea typeface="Noto Sans CJK SC"/>
              </a:rPr>
              <a:t> not </a:t>
            </a:r>
            <a:r>
              <a:rPr lang="fr-FR" sz="14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  <a:ea typeface="Noto Sans CJK SC"/>
              </a:rPr>
              <a:t>perform</a:t>
            </a:r>
            <a:r>
              <a:rPr lang="fr-FR" sz="14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  <a:ea typeface="Noto Sans CJK SC"/>
              </a:rPr>
              <a:t> </a:t>
            </a:r>
            <a:r>
              <a:rPr lang="fr-FR" sz="14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  <a:ea typeface="Noto Sans CJK SC"/>
              </a:rPr>
              <a:t>well</a:t>
            </a:r>
            <a:r>
              <a:rPr lang="fr-FR" sz="14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  <a:ea typeface="Noto Sans CJK SC"/>
              </a:rPr>
              <a:t> on the data. </a:t>
            </a:r>
            <a:r>
              <a:rPr lang="fr-FR" sz="14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  <a:ea typeface="Noto Sans CJK SC"/>
              </a:rPr>
              <a:t>Based</a:t>
            </a:r>
            <a:r>
              <a:rPr lang="fr-FR" sz="14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  <a:ea typeface="Noto Sans CJK SC"/>
              </a:rPr>
              <a:t> on a </a:t>
            </a:r>
            <a:r>
              <a:rPr lang="fr-FR" sz="14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  <a:ea typeface="Noto Sans CJK SC"/>
              </a:rPr>
              <a:t>study</a:t>
            </a:r>
            <a:r>
              <a:rPr lang="fr-FR" sz="14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  <a:ea typeface="Noto Sans CJK SC"/>
              </a:rPr>
              <a:t> of </a:t>
            </a:r>
            <a:r>
              <a:rPr lang="fr-FR" sz="14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Gong, Y. et al.[1], </a:t>
            </a:r>
            <a:r>
              <a:rPr lang="fr-FR" sz="14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Scanorama</a:t>
            </a:r>
            <a:r>
              <a:rPr lang="fr-FR" sz="14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 and </a:t>
            </a:r>
            <a:r>
              <a:rPr lang="fr-FR" sz="14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ComBat</a:t>
            </a:r>
            <a:r>
              <a:rPr lang="fr-FR" sz="14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 </a:t>
            </a:r>
            <a:r>
              <a:rPr lang="fr-FR" sz="14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were</a:t>
            </a:r>
            <a:r>
              <a:rPr lang="fr-FR" sz="14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 </a:t>
            </a:r>
            <a:r>
              <a:rPr lang="fr-FR" sz="14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identified</a:t>
            </a:r>
            <a:r>
              <a:rPr lang="fr-FR" sz="14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 as the </a:t>
            </a:r>
            <a:r>
              <a:rPr lang="fr-FR" sz="14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most</a:t>
            </a:r>
            <a:r>
              <a:rPr lang="fr-FR" sz="14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 effective </a:t>
            </a:r>
            <a:r>
              <a:rPr lang="fr-FR" sz="14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methods</a:t>
            </a:r>
            <a:r>
              <a:rPr lang="fr-FR" sz="14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 for </a:t>
            </a:r>
            <a:r>
              <a:rPr lang="fr-FR" sz="14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integrate</a:t>
            </a:r>
            <a:r>
              <a:rPr lang="fr-FR" sz="14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 </a:t>
            </a:r>
            <a:r>
              <a:rPr lang="fr-FR" sz="14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scP</a:t>
            </a:r>
            <a:r>
              <a:rPr lang="fr-FR" sz="14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 data. </a:t>
            </a:r>
            <a:r>
              <a:rPr lang="fr-FR" sz="14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Scanorama</a:t>
            </a:r>
            <a:r>
              <a:rPr lang="fr-FR" sz="14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 </a:t>
            </a:r>
            <a:r>
              <a:rPr lang="fr-FR" sz="14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was</a:t>
            </a:r>
            <a:r>
              <a:rPr lang="fr-FR" sz="14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 </a:t>
            </a:r>
            <a:r>
              <a:rPr lang="fr-FR" sz="14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perceived</a:t>
            </a:r>
            <a:r>
              <a:rPr lang="fr-FR" sz="14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 as </a:t>
            </a:r>
            <a:r>
              <a:rPr lang="fr-FR" sz="14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better</a:t>
            </a:r>
            <a:r>
              <a:rPr lang="fr-FR" sz="14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, </a:t>
            </a:r>
            <a:r>
              <a:rPr lang="fr-FR" sz="14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so</a:t>
            </a:r>
            <a:r>
              <a:rPr lang="fr-FR" sz="14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 </a:t>
            </a:r>
            <a:r>
              <a:rPr lang="fr-FR" sz="14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it</a:t>
            </a:r>
            <a:r>
              <a:rPr lang="fr-FR" sz="14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 </a:t>
            </a:r>
            <a:r>
              <a:rPr lang="fr-FR" sz="14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was</a:t>
            </a:r>
            <a:r>
              <a:rPr lang="fr-FR" sz="14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 </a:t>
            </a:r>
            <a:r>
              <a:rPr lang="fr-FR" sz="14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chosen</a:t>
            </a:r>
            <a:r>
              <a:rPr lang="fr-FR" sz="14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 for </a:t>
            </a:r>
            <a:r>
              <a:rPr lang="fr-FR" sz="14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this</a:t>
            </a:r>
            <a:r>
              <a:rPr lang="fr-FR" sz="14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 </a:t>
            </a:r>
            <a:r>
              <a:rPr lang="fr-FR" sz="1400" b="0" u="none" strike="noStrike" dirty="0" err="1">
                <a:solidFill>
                  <a:srgbClr val="000000"/>
                </a:solidFill>
                <a:effectLst/>
                <a:uFillTx/>
                <a:latin typeface="DejaVu Math TeX Gyre"/>
              </a:rPr>
              <a:t>analysis</a:t>
            </a:r>
            <a:r>
              <a:rPr lang="fr-FR" sz="1400" b="0" u="none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.</a:t>
            </a:r>
            <a:endParaRPr lang="fr-FR" sz="1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3" name="ZoneTexte 842"/>
          <p:cNvSpPr txBox="1"/>
          <p:nvPr/>
        </p:nvSpPr>
        <p:spPr>
          <a:xfrm>
            <a:off x="3240000" y="6660000"/>
            <a:ext cx="6383520" cy="23256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>
              <a:spcBef>
                <a:spcPts val="1191"/>
              </a:spcBef>
              <a:spcAft>
                <a:spcPts val="992"/>
              </a:spcAft>
            </a:pPr>
            <a:r>
              <a:rPr lang="fr-FR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1.Gong, Y. et al. Benchmark of Data Integration in Single-Cell Proteomics. Anal. Chem. 97, 1254–1263 (2025). </a:t>
            </a:r>
          </a:p>
        </p:txBody>
      </p:sp>
      <p:sp>
        <p:nvSpPr>
          <p:cNvPr id="844" name="Forme libre : forme 843"/>
          <p:cNvSpPr/>
          <p:nvPr/>
        </p:nvSpPr>
        <p:spPr>
          <a:xfrm>
            <a:off x="5612040" y="7720920"/>
            <a:ext cx="759960" cy="654480"/>
          </a:xfrm>
          <a:custGeom>
            <a:avLst/>
            <a:gdLst/>
            <a:ahLst/>
            <a:cxnLst/>
            <a:rect l="0" t="0" r="r" b="b"/>
            <a:pathLst>
              <a:path w="2111" h="1818">
                <a:moveTo>
                  <a:pt x="0" y="2"/>
                </a:moveTo>
                <a:cubicBezTo>
                  <a:pt x="135" y="52"/>
                  <a:pt x="131" y="204"/>
                  <a:pt x="148" y="319"/>
                </a:cubicBezTo>
                <a:cubicBezTo>
                  <a:pt x="164" y="432"/>
                  <a:pt x="246" y="523"/>
                  <a:pt x="275" y="637"/>
                </a:cubicBezTo>
                <a:cubicBezTo>
                  <a:pt x="305" y="753"/>
                  <a:pt x="369" y="885"/>
                  <a:pt x="296" y="1006"/>
                </a:cubicBezTo>
                <a:cubicBezTo>
                  <a:pt x="237" y="1106"/>
                  <a:pt x="304" y="1246"/>
                  <a:pt x="212" y="1335"/>
                </a:cubicBezTo>
                <a:cubicBezTo>
                  <a:pt x="121" y="1423"/>
                  <a:pt x="121" y="1560"/>
                  <a:pt x="42" y="1653"/>
                </a:cubicBezTo>
                <a:cubicBezTo>
                  <a:pt x="-89" y="1806"/>
                  <a:pt x="141" y="1833"/>
                  <a:pt x="233" y="1811"/>
                </a:cubicBezTo>
                <a:cubicBezTo>
                  <a:pt x="359" y="1782"/>
                  <a:pt x="493" y="1781"/>
                  <a:pt x="625" y="1811"/>
                </a:cubicBezTo>
                <a:cubicBezTo>
                  <a:pt x="740" y="1837"/>
                  <a:pt x="858" y="1781"/>
                  <a:pt x="974" y="1758"/>
                </a:cubicBezTo>
                <a:cubicBezTo>
                  <a:pt x="1092" y="1735"/>
                  <a:pt x="1201" y="1663"/>
                  <a:pt x="1323" y="1674"/>
                </a:cubicBezTo>
                <a:cubicBezTo>
                  <a:pt x="1459" y="1686"/>
                  <a:pt x="1558" y="1597"/>
                  <a:pt x="1651" y="1526"/>
                </a:cubicBezTo>
                <a:cubicBezTo>
                  <a:pt x="1763" y="1440"/>
                  <a:pt x="1888" y="1346"/>
                  <a:pt x="1937" y="1208"/>
                </a:cubicBezTo>
                <a:cubicBezTo>
                  <a:pt x="1979" y="1089"/>
                  <a:pt x="2141" y="1006"/>
                  <a:pt x="2106" y="879"/>
                </a:cubicBezTo>
                <a:cubicBezTo>
                  <a:pt x="2069" y="746"/>
                  <a:pt x="1922" y="671"/>
                  <a:pt x="1852" y="552"/>
                </a:cubicBezTo>
                <a:cubicBezTo>
                  <a:pt x="1781" y="430"/>
                  <a:pt x="1661" y="349"/>
                  <a:pt x="1545" y="277"/>
                </a:cubicBezTo>
                <a:cubicBezTo>
                  <a:pt x="1443" y="215"/>
                  <a:pt x="1327" y="172"/>
                  <a:pt x="1217" y="129"/>
                </a:cubicBezTo>
                <a:cubicBezTo>
                  <a:pt x="1108" y="86"/>
                  <a:pt x="1004" y="21"/>
                  <a:pt x="889" y="12"/>
                </a:cubicBezTo>
                <a:cubicBezTo>
                  <a:pt x="778" y="3"/>
                  <a:pt x="672" y="-4"/>
                  <a:pt x="561" y="2"/>
                </a:cubicBezTo>
                <a:cubicBezTo>
                  <a:pt x="427" y="10"/>
                  <a:pt x="292" y="-6"/>
                  <a:pt x="159" y="12"/>
                </a:cubicBezTo>
                <a:lnTo>
                  <a:pt x="53" y="23"/>
                </a:lnTo>
                <a:lnTo>
                  <a:pt x="41" y="23"/>
                </a:lnTo>
                <a:lnTo>
                  <a:pt x="0" y="2"/>
                </a:lnTo>
                <a:close/>
              </a:path>
            </a:pathLst>
          </a:custGeom>
          <a:solidFill>
            <a:srgbClr val="3FAF46"/>
          </a:solidFill>
          <a:ln w="18000">
            <a:solidFill>
              <a:srgbClr val="AFD095"/>
            </a:solidFill>
            <a:round/>
          </a:ln>
        </p:spPr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45" name="Rectangle 844"/>
          <p:cNvSpPr/>
          <p:nvPr/>
        </p:nvSpPr>
        <p:spPr>
          <a:xfrm>
            <a:off x="6912000" y="7799400"/>
            <a:ext cx="1152000" cy="468000"/>
          </a:xfrm>
          <a:prstGeom prst="rect">
            <a:avLst/>
          </a:prstGeom>
          <a:solidFill>
            <a:srgbClr val="3FAF46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46" name="Rectangle 845"/>
          <p:cNvSpPr/>
          <p:nvPr/>
        </p:nvSpPr>
        <p:spPr>
          <a:xfrm>
            <a:off x="4032000" y="8087400"/>
            <a:ext cx="1152000" cy="468000"/>
          </a:xfrm>
          <a:prstGeom prst="rect">
            <a:avLst/>
          </a:prstGeom>
          <a:solidFill>
            <a:srgbClr val="3FAF46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47" name="Forme libre : forme 846"/>
          <p:cNvSpPr/>
          <p:nvPr/>
        </p:nvSpPr>
        <p:spPr>
          <a:xfrm>
            <a:off x="2556000" y="7697520"/>
            <a:ext cx="759960" cy="654480"/>
          </a:xfrm>
          <a:custGeom>
            <a:avLst/>
            <a:gdLst/>
            <a:ahLst/>
            <a:cxnLst/>
            <a:rect l="0" t="0" r="r" b="b"/>
            <a:pathLst>
              <a:path w="2111" h="1818">
                <a:moveTo>
                  <a:pt x="0" y="2"/>
                </a:moveTo>
                <a:cubicBezTo>
                  <a:pt x="135" y="52"/>
                  <a:pt x="131" y="204"/>
                  <a:pt x="148" y="319"/>
                </a:cubicBezTo>
                <a:cubicBezTo>
                  <a:pt x="164" y="432"/>
                  <a:pt x="246" y="523"/>
                  <a:pt x="275" y="637"/>
                </a:cubicBezTo>
                <a:cubicBezTo>
                  <a:pt x="305" y="753"/>
                  <a:pt x="369" y="885"/>
                  <a:pt x="296" y="1006"/>
                </a:cubicBezTo>
                <a:cubicBezTo>
                  <a:pt x="237" y="1106"/>
                  <a:pt x="304" y="1246"/>
                  <a:pt x="212" y="1335"/>
                </a:cubicBezTo>
                <a:cubicBezTo>
                  <a:pt x="121" y="1423"/>
                  <a:pt x="121" y="1560"/>
                  <a:pt x="42" y="1653"/>
                </a:cubicBezTo>
                <a:cubicBezTo>
                  <a:pt x="-89" y="1806"/>
                  <a:pt x="141" y="1833"/>
                  <a:pt x="233" y="1811"/>
                </a:cubicBezTo>
                <a:cubicBezTo>
                  <a:pt x="359" y="1782"/>
                  <a:pt x="493" y="1781"/>
                  <a:pt x="625" y="1811"/>
                </a:cubicBezTo>
                <a:cubicBezTo>
                  <a:pt x="740" y="1837"/>
                  <a:pt x="858" y="1781"/>
                  <a:pt x="974" y="1758"/>
                </a:cubicBezTo>
                <a:cubicBezTo>
                  <a:pt x="1092" y="1735"/>
                  <a:pt x="1201" y="1663"/>
                  <a:pt x="1323" y="1674"/>
                </a:cubicBezTo>
                <a:cubicBezTo>
                  <a:pt x="1459" y="1686"/>
                  <a:pt x="1558" y="1597"/>
                  <a:pt x="1651" y="1526"/>
                </a:cubicBezTo>
                <a:cubicBezTo>
                  <a:pt x="1763" y="1440"/>
                  <a:pt x="1888" y="1346"/>
                  <a:pt x="1937" y="1208"/>
                </a:cubicBezTo>
                <a:cubicBezTo>
                  <a:pt x="1979" y="1089"/>
                  <a:pt x="2141" y="1006"/>
                  <a:pt x="2106" y="879"/>
                </a:cubicBezTo>
                <a:cubicBezTo>
                  <a:pt x="2069" y="746"/>
                  <a:pt x="1922" y="671"/>
                  <a:pt x="1852" y="552"/>
                </a:cubicBezTo>
                <a:cubicBezTo>
                  <a:pt x="1781" y="430"/>
                  <a:pt x="1661" y="349"/>
                  <a:pt x="1545" y="277"/>
                </a:cubicBezTo>
                <a:cubicBezTo>
                  <a:pt x="1443" y="215"/>
                  <a:pt x="1327" y="172"/>
                  <a:pt x="1217" y="129"/>
                </a:cubicBezTo>
                <a:cubicBezTo>
                  <a:pt x="1108" y="86"/>
                  <a:pt x="1004" y="21"/>
                  <a:pt x="889" y="12"/>
                </a:cubicBezTo>
                <a:cubicBezTo>
                  <a:pt x="778" y="3"/>
                  <a:pt x="672" y="-4"/>
                  <a:pt x="561" y="2"/>
                </a:cubicBezTo>
                <a:cubicBezTo>
                  <a:pt x="427" y="10"/>
                  <a:pt x="292" y="-6"/>
                  <a:pt x="159" y="12"/>
                </a:cubicBezTo>
                <a:lnTo>
                  <a:pt x="53" y="23"/>
                </a:lnTo>
                <a:lnTo>
                  <a:pt x="41" y="23"/>
                </a:lnTo>
                <a:lnTo>
                  <a:pt x="0" y="2"/>
                </a:lnTo>
                <a:close/>
              </a:path>
            </a:pathLst>
          </a:custGeom>
          <a:solidFill>
            <a:srgbClr val="3FAF46"/>
          </a:solidFill>
          <a:ln w="18000">
            <a:solidFill>
              <a:srgbClr val="AFD095"/>
            </a:solidFill>
            <a:round/>
          </a:ln>
        </p:spPr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48" name="Rectangle 847"/>
          <p:cNvSpPr/>
          <p:nvPr/>
        </p:nvSpPr>
        <p:spPr>
          <a:xfrm>
            <a:off x="900000" y="8028000"/>
            <a:ext cx="1152000" cy="468000"/>
          </a:xfrm>
          <a:prstGeom prst="rect">
            <a:avLst/>
          </a:prstGeom>
          <a:solidFill>
            <a:srgbClr val="3FAF46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49" name="ZoneTexte 848"/>
          <p:cNvSpPr txBox="1"/>
          <p:nvPr/>
        </p:nvSpPr>
        <p:spPr>
          <a:xfrm>
            <a:off x="900000" y="7740000"/>
            <a:ext cx="1260000" cy="28800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1300" b="1" u="none" strike="sngStrike">
                <a:solidFill>
                  <a:srgbClr val="000000"/>
                </a:solidFill>
                <a:effectLst/>
                <a:uFillTx/>
                <a:latin typeface="DejaVu Math TeX Gyre"/>
              </a:rPr>
              <a:t>Peptides</a:t>
            </a:r>
            <a:endParaRPr lang="fr-FR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0" name="ZoneTexte 849"/>
          <p:cNvSpPr txBox="1"/>
          <p:nvPr/>
        </p:nvSpPr>
        <p:spPr>
          <a:xfrm>
            <a:off x="900000" y="8136000"/>
            <a:ext cx="1260000" cy="28800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1300" b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Proteins</a:t>
            </a:r>
            <a:endParaRPr lang="fr-FR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851" name="Groupe 850"/>
          <p:cNvGrpSpPr/>
          <p:nvPr/>
        </p:nvGrpSpPr>
        <p:grpSpPr>
          <a:xfrm>
            <a:off x="2052000" y="7596000"/>
            <a:ext cx="9180000" cy="959400"/>
            <a:chOff x="2052000" y="7596000"/>
            <a:chExt cx="9180000" cy="959400"/>
          </a:xfrm>
        </p:grpSpPr>
        <p:pic>
          <p:nvPicPr>
            <p:cNvPr id="852" name="Image 851"/>
            <p:cNvPicPr/>
            <p:nvPr/>
          </p:nvPicPr>
          <p:blipFill>
            <a:blip r:embed="rId2"/>
            <a:stretch/>
          </p:blipFill>
          <p:spPr>
            <a:xfrm>
              <a:off x="2052000" y="7596000"/>
              <a:ext cx="1800000" cy="900000"/>
            </a:xfrm>
            <a:prstGeom prst="rect">
              <a:avLst/>
            </a:prstGeom>
            <a:noFill/>
            <a:ln w="18000">
              <a:noFill/>
            </a:ln>
          </p:spPr>
        </p:pic>
        <p:pic>
          <p:nvPicPr>
            <p:cNvPr id="853" name="Image 852"/>
            <p:cNvPicPr/>
            <p:nvPr/>
          </p:nvPicPr>
          <p:blipFill>
            <a:blip r:embed="rId2"/>
            <a:stretch/>
          </p:blipFill>
          <p:spPr>
            <a:xfrm>
              <a:off x="5112000" y="7596000"/>
              <a:ext cx="1800000" cy="900000"/>
            </a:xfrm>
            <a:prstGeom prst="rect">
              <a:avLst/>
            </a:prstGeom>
            <a:noFill/>
            <a:ln w="18000">
              <a:noFill/>
            </a:ln>
          </p:spPr>
        </p:pic>
        <p:pic>
          <p:nvPicPr>
            <p:cNvPr id="854" name="Image 853"/>
            <p:cNvPicPr/>
            <p:nvPr/>
          </p:nvPicPr>
          <p:blipFill>
            <a:blip r:embed="rId2"/>
            <a:stretch/>
          </p:blipFill>
          <p:spPr>
            <a:xfrm>
              <a:off x="9432000" y="7596000"/>
              <a:ext cx="1800000" cy="900000"/>
            </a:xfrm>
            <a:prstGeom prst="rect">
              <a:avLst/>
            </a:prstGeom>
            <a:noFill/>
            <a:ln w="18000">
              <a:noFill/>
            </a:ln>
          </p:spPr>
        </p:pic>
        <p:sp>
          <p:nvSpPr>
            <p:cNvPr id="855" name="ZoneTexte 854"/>
            <p:cNvSpPr txBox="1"/>
            <p:nvPr/>
          </p:nvSpPr>
          <p:spPr>
            <a:xfrm>
              <a:off x="4032000" y="7668000"/>
              <a:ext cx="1260000" cy="288000"/>
            </a:xfrm>
            <a:prstGeom prst="rect">
              <a:avLst/>
            </a:prstGeom>
            <a:noFill/>
            <a:ln w="18000">
              <a:noFill/>
            </a:ln>
          </p:spPr>
          <p:txBody>
            <a:bodyPr lIns="90000" tIns="45000" rIns="90000" bIns="45000" anchor="t">
              <a:spAutoFit/>
            </a:bodyPr>
            <a:lstStyle/>
            <a:p>
              <a:pPr algn="ctr"/>
              <a:r>
                <a:rPr lang="fr-FR" sz="1300" b="1" u="none" strike="sngStrike">
                  <a:solidFill>
                    <a:srgbClr val="000000"/>
                  </a:solidFill>
                  <a:effectLst/>
                  <a:uFillTx/>
                  <a:latin typeface="DejaVu Math TeX Gyre"/>
                </a:rPr>
                <a:t>Imputations</a:t>
              </a:r>
              <a:endParaRPr lang="fr-FR" sz="13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56" name="ZoneTexte 855"/>
            <p:cNvSpPr txBox="1"/>
            <p:nvPr/>
          </p:nvSpPr>
          <p:spPr>
            <a:xfrm>
              <a:off x="4032000" y="8136000"/>
              <a:ext cx="1260000" cy="419400"/>
            </a:xfrm>
            <a:prstGeom prst="rect">
              <a:avLst/>
            </a:prstGeom>
            <a:noFill/>
            <a:ln w="18000">
              <a:noFill/>
            </a:ln>
          </p:spPr>
          <p:txBody>
            <a:bodyPr lIns="90000" tIns="45000" rIns="90000" bIns="45000" anchor="t">
              <a:spAutoFit/>
            </a:bodyPr>
            <a:lstStyle/>
            <a:p>
              <a:pPr algn="ctr"/>
              <a:r>
                <a:rPr lang="fr-FR" sz="1300" b="1" u="none" strike="noStrike">
                  <a:solidFill>
                    <a:srgbClr val="000000"/>
                  </a:solidFill>
                  <a:effectLst/>
                  <a:uFillTx/>
                  <a:latin typeface="DejaVu Math TeX Gyre"/>
                </a:rPr>
                <a:t>No Imputations</a:t>
              </a:r>
              <a:endParaRPr lang="fr-FR" sz="13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57" name="ZoneTexte 856"/>
            <p:cNvSpPr txBox="1"/>
            <p:nvPr/>
          </p:nvSpPr>
          <p:spPr>
            <a:xfrm>
              <a:off x="8352000" y="7668000"/>
              <a:ext cx="1260000" cy="288000"/>
            </a:xfrm>
            <a:prstGeom prst="rect">
              <a:avLst/>
            </a:prstGeom>
            <a:noFill/>
            <a:ln w="18000">
              <a:noFill/>
            </a:ln>
          </p:spPr>
          <p:txBody>
            <a:bodyPr lIns="90000" tIns="45000" rIns="90000" bIns="45000" anchor="t">
              <a:spAutoFit/>
            </a:bodyPr>
            <a:lstStyle/>
            <a:p>
              <a:pPr algn="ctr"/>
              <a:r>
                <a:rPr lang="fr-FR" sz="1300" b="1" u="none" strike="noStrike">
                  <a:solidFill>
                    <a:srgbClr val="000000"/>
                  </a:solidFill>
                  <a:effectLst/>
                  <a:uFillTx/>
                  <a:latin typeface="DejaVu Math TeX Gyre"/>
                </a:rPr>
                <a:t>Integration</a:t>
              </a:r>
              <a:endParaRPr lang="fr-FR" sz="13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58" name="ZoneTexte 857"/>
            <p:cNvSpPr txBox="1"/>
            <p:nvPr/>
          </p:nvSpPr>
          <p:spPr>
            <a:xfrm>
              <a:off x="8352000" y="8064000"/>
              <a:ext cx="1260000" cy="419400"/>
            </a:xfrm>
            <a:prstGeom prst="rect">
              <a:avLst/>
            </a:prstGeom>
            <a:noFill/>
            <a:ln w="18000">
              <a:noFill/>
            </a:ln>
          </p:spPr>
          <p:txBody>
            <a:bodyPr lIns="90000" tIns="45000" rIns="90000" bIns="45000" anchor="t">
              <a:spAutoFit/>
            </a:bodyPr>
            <a:lstStyle/>
            <a:p>
              <a:pPr algn="ctr"/>
              <a:r>
                <a:rPr lang="fr-FR" sz="1300" b="1" u="none" strike="sngStrike">
                  <a:solidFill>
                    <a:srgbClr val="000000"/>
                  </a:solidFill>
                  <a:effectLst/>
                  <a:uFillTx/>
                  <a:latin typeface="DejaVu Math TeX Gyre"/>
                </a:rPr>
                <a:t>No Integration</a:t>
              </a:r>
              <a:endParaRPr lang="fr-FR" sz="13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59" name="Connecteur droit 858"/>
            <p:cNvSpPr/>
            <p:nvPr/>
          </p:nvSpPr>
          <p:spPr>
            <a:xfrm>
              <a:off x="3780000" y="7704000"/>
              <a:ext cx="0" cy="720000"/>
            </a:xfrm>
            <a:prstGeom prst="line">
              <a:avLst/>
            </a:prstGeom>
            <a:ln w="540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8000" tIns="63000" rIns="108000" bIns="63000" anchor="ctr">
              <a:noAutofit/>
            </a:bodyPr>
            <a:lstStyle/>
            <a:p>
              <a:pPr algn="ctr"/>
              <a:endPara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0" name="Connecteur droit 859"/>
            <p:cNvSpPr/>
            <p:nvPr/>
          </p:nvSpPr>
          <p:spPr>
            <a:xfrm flipH="1">
              <a:off x="3744000" y="7704000"/>
              <a:ext cx="180000" cy="0"/>
            </a:xfrm>
            <a:prstGeom prst="line">
              <a:avLst/>
            </a:prstGeom>
            <a:ln w="540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8000" tIns="-63000" rIns="108000" bIns="-63000" anchor="ctr">
              <a:noAutofit/>
            </a:bodyPr>
            <a:lstStyle/>
            <a:p>
              <a:pPr algn="ctr"/>
              <a:endPara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1" name="Connecteur droit 860"/>
            <p:cNvSpPr/>
            <p:nvPr/>
          </p:nvSpPr>
          <p:spPr>
            <a:xfrm flipH="1">
              <a:off x="3744000" y="8424000"/>
              <a:ext cx="180000" cy="0"/>
            </a:xfrm>
            <a:prstGeom prst="line">
              <a:avLst/>
            </a:prstGeom>
            <a:ln w="540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8000" tIns="-63000" rIns="108000" bIns="-63000" anchor="ctr">
              <a:noAutofit/>
            </a:bodyPr>
            <a:lstStyle/>
            <a:p>
              <a:pPr algn="ctr"/>
              <a:endPara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2" name="Connecteur droit 861"/>
            <p:cNvSpPr/>
            <p:nvPr/>
          </p:nvSpPr>
          <p:spPr>
            <a:xfrm>
              <a:off x="8208000" y="7668000"/>
              <a:ext cx="0" cy="720000"/>
            </a:xfrm>
            <a:prstGeom prst="line">
              <a:avLst/>
            </a:prstGeom>
            <a:ln w="540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8000" tIns="63000" rIns="108000" bIns="63000" anchor="ctr">
              <a:noAutofit/>
            </a:bodyPr>
            <a:lstStyle/>
            <a:p>
              <a:pPr algn="ctr"/>
              <a:endPara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3" name="Connecteur droit 862"/>
            <p:cNvSpPr/>
            <p:nvPr/>
          </p:nvSpPr>
          <p:spPr>
            <a:xfrm flipH="1">
              <a:off x="8172000" y="7668000"/>
              <a:ext cx="180000" cy="0"/>
            </a:xfrm>
            <a:prstGeom prst="line">
              <a:avLst/>
            </a:prstGeom>
            <a:ln w="540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8000" tIns="-63000" rIns="108000" bIns="-63000" anchor="ctr">
              <a:noAutofit/>
            </a:bodyPr>
            <a:lstStyle/>
            <a:p>
              <a:pPr algn="ctr"/>
              <a:endPara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4" name="Connecteur droit 863"/>
            <p:cNvSpPr/>
            <p:nvPr/>
          </p:nvSpPr>
          <p:spPr>
            <a:xfrm flipH="1">
              <a:off x="8172000" y="8388000"/>
              <a:ext cx="180000" cy="0"/>
            </a:xfrm>
            <a:prstGeom prst="line">
              <a:avLst/>
            </a:prstGeom>
            <a:ln w="540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8000" tIns="-63000" rIns="108000" bIns="-63000" anchor="ctr">
              <a:noAutofit/>
            </a:bodyPr>
            <a:lstStyle/>
            <a:p>
              <a:pPr algn="ctr"/>
              <a:endPara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865" name="ZoneTexte 864"/>
          <p:cNvSpPr txBox="1"/>
          <p:nvPr/>
        </p:nvSpPr>
        <p:spPr>
          <a:xfrm>
            <a:off x="7092000" y="7835400"/>
            <a:ext cx="804960" cy="39492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r>
              <a:rPr lang="fr-FR" sz="1200" b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Pearson</a:t>
            </a:r>
            <a:endParaRPr lang="fr-FR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/>
            <a:r>
              <a:rPr lang="fr-FR" sz="1200" b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 residue</a:t>
            </a:r>
            <a:endParaRPr lang="fr-FR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66" name="Image 865"/>
          <p:cNvPicPr/>
          <p:nvPr/>
        </p:nvPicPr>
        <p:blipFill>
          <a:blip r:embed="rId3"/>
          <a:srcRect l="47053"/>
          <a:stretch/>
        </p:blipFill>
        <p:spPr>
          <a:xfrm>
            <a:off x="7920000" y="17640"/>
            <a:ext cx="4140000" cy="250236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867" name="ZoneTexte 866"/>
          <p:cNvSpPr txBox="1"/>
          <p:nvPr/>
        </p:nvSpPr>
        <p:spPr>
          <a:xfrm>
            <a:off x="8950320" y="2469600"/>
            <a:ext cx="1489680" cy="2304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r>
              <a:rPr lang="fr-FR" sz="1100" b="1" i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Unintegrated data</a:t>
            </a:r>
            <a:endParaRPr lang="fr-F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68" name="Image 867"/>
          <p:cNvPicPr/>
          <p:nvPr/>
        </p:nvPicPr>
        <p:blipFill>
          <a:blip r:embed="rId4"/>
          <a:stretch/>
        </p:blipFill>
        <p:spPr>
          <a:xfrm>
            <a:off x="7834320" y="2880000"/>
            <a:ext cx="4045680" cy="234000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869" name="ZoneTexte 868"/>
          <p:cNvSpPr txBox="1"/>
          <p:nvPr/>
        </p:nvSpPr>
        <p:spPr>
          <a:xfrm>
            <a:off x="8308800" y="5220000"/>
            <a:ext cx="2491920" cy="2304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r>
              <a:rPr lang="fr-FR" sz="1100" b="1" i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Integrated data with Scanorama</a:t>
            </a:r>
            <a:endParaRPr lang="fr-F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70" name="Image 869"/>
          <p:cNvPicPr/>
          <p:nvPr/>
        </p:nvPicPr>
        <p:blipFill>
          <a:blip r:embed="rId5"/>
          <a:stretch/>
        </p:blipFill>
        <p:spPr>
          <a:xfrm>
            <a:off x="1630080" y="5580000"/>
            <a:ext cx="9349920" cy="100404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871" name="ZoneTexte 870"/>
          <p:cNvSpPr txBox="1"/>
          <p:nvPr/>
        </p:nvSpPr>
        <p:spPr>
          <a:xfrm>
            <a:off x="11243160" y="6300360"/>
            <a:ext cx="913680" cy="3366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fld id="{2495F00E-2E71-4D3E-993B-429B5D3B886F}" type="slidenum">
              <a:rPr lang="fr-FR" sz="105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49</a:t>
            </a:fld>
            <a:endParaRPr lang="fr-FR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Ellipse 146"/>
          <p:cNvSpPr/>
          <p:nvPr/>
        </p:nvSpPr>
        <p:spPr>
          <a:xfrm>
            <a:off x="7020360" y="1260000"/>
            <a:ext cx="4500360" cy="5220000"/>
          </a:xfrm>
          <a:prstGeom prst="ellipse">
            <a:avLst/>
          </a:prstGeom>
          <a:solidFill>
            <a:srgbClr val="FFD7D7"/>
          </a:solidFill>
          <a:ln w="1800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8" name="Ellipse 147"/>
          <p:cNvSpPr/>
          <p:nvPr/>
        </p:nvSpPr>
        <p:spPr>
          <a:xfrm>
            <a:off x="1080000" y="1260000"/>
            <a:ext cx="4500360" cy="52200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9" name="Ellipse 148"/>
          <p:cNvSpPr/>
          <p:nvPr/>
        </p:nvSpPr>
        <p:spPr>
          <a:xfrm>
            <a:off x="2340000" y="2160000"/>
            <a:ext cx="1440000" cy="7200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" name="Ellipse 149"/>
          <p:cNvSpPr/>
          <p:nvPr/>
        </p:nvSpPr>
        <p:spPr>
          <a:xfrm>
            <a:off x="9180720" y="2160000"/>
            <a:ext cx="1440000" cy="720000"/>
          </a:xfrm>
          <a:prstGeom prst="ellipse">
            <a:avLst/>
          </a:prstGeom>
          <a:solidFill>
            <a:srgbClr val="FFD7D7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" name="Ellipse 150"/>
          <p:cNvSpPr/>
          <p:nvPr/>
        </p:nvSpPr>
        <p:spPr>
          <a:xfrm>
            <a:off x="3240000" y="3240000"/>
            <a:ext cx="1440000" cy="7200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2" name="Ellipse 151"/>
          <p:cNvSpPr/>
          <p:nvPr/>
        </p:nvSpPr>
        <p:spPr>
          <a:xfrm>
            <a:off x="2340000" y="4500000"/>
            <a:ext cx="1440000" cy="7200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" name="Ellipse 152"/>
          <p:cNvSpPr/>
          <p:nvPr/>
        </p:nvSpPr>
        <p:spPr>
          <a:xfrm>
            <a:off x="8100360" y="3240000"/>
            <a:ext cx="1440000" cy="720000"/>
          </a:xfrm>
          <a:prstGeom prst="ellipse">
            <a:avLst/>
          </a:prstGeom>
          <a:solidFill>
            <a:srgbClr val="FFD7D7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4" name="Ellipse 153"/>
          <p:cNvSpPr/>
          <p:nvPr/>
        </p:nvSpPr>
        <p:spPr>
          <a:xfrm>
            <a:off x="9000720" y="4500000"/>
            <a:ext cx="1440000" cy="720000"/>
          </a:xfrm>
          <a:prstGeom prst="ellipse">
            <a:avLst/>
          </a:prstGeom>
          <a:solidFill>
            <a:srgbClr val="FFD7D7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5" name="ZoneTexte 154"/>
          <p:cNvSpPr txBox="1"/>
          <p:nvPr/>
        </p:nvSpPr>
        <p:spPr>
          <a:xfrm>
            <a:off x="2962080" y="1428480"/>
            <a:ext cx="817920" cy="31896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1800" b="1" u="sng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Mock</a:t>
            </a:r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" name="ZoneTexte 155"/>
          <p:cNvSpPr txBox="1"/>
          <p:nvPr/>
        </p:nvSpPr>
        <p:spPr>
          <a:xfrm>
            <a:off x="9000720" y="1428480"/>
            <a:ext cx="502200" cy="31896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1800" b="1" u="sng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Inf</a:t>
            </a:r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7" name="ZoneTexte 156"/>
          <p:cNvSpPr txBox="1"/>
          <p:nvPr/>
        </p:nvSpPr>
        <p:spPr>
          <a:xfrm>
            <a:off x="4320360" y="360000"/>
            <a:ext cx="3960360" cy="54000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2200" b="1" u="sng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Bulk vs single cell analysis</a:t>
            </a:r>
            <a:endParaRPr lang="fr-FR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8" name="ZoneTexte 157"/>
          <p:cNvSpPr txBox="1"/>
          <p:nvPr/>
        </p:nvSpPr>
        <p:spPr>
          <a:xfrm>
            <a:off x="2160000" y="4680000"/>
            <a:ext cx="1800000" cy="54000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1400" b="1" i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Ciliated cells 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" name="ZoneTexte 158"/>
          <p:cNvSpPr txBox="1"/>
          <p:nvPr/>
        </p:nvSpPr>
        <p:spPr>
          <a:xfrm>
            <a:off x="7920360" y="3420000"/>
            <a:ext cx="1800000" cy="54000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1400" b="1" i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Basal cells 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0" name="ZoneTexte 159"/>
          <p:cNvSpPr txBox="1"/>
          <p:nvPr/>
        </p:nvSpPr>
        <p:spPr>
          <a:xfrm>
            <a:off x="2160000" y="2340000"/>
            <a:ext cx="1800000" cy="36000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1400" b="1" i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Goblet cells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1" name="ZoneTexte 160"/>
          <p:cNvSpPr txBox="1"/>
          <p:nvPr/>
        </p:nvSpPr>
        <p:spPr>
          <a:xfrm>
            <a:off x="9000720" y="2340000"/>
            <a:ext cx="1800000" cy="54000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1400" b="1" i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Goblet cells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" name="ZoneTexte 161"/>
          <p:cNvSpPr txBox="1"/>
          <p:nvPr/>
        </p:nvSpPr>
        <p:spPr>
          <a:xfrm>
            <a:off x="3420000" y="3420000"/>
            <a:ext cx="1195560" cy="26928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1400" b="1" i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Basal cells 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3" name="ZoneTexte 162"/>
          <p:cNvSpPr txBox="1"/>
          <p:nvPr/>
        </p:nvSpPr>
        <p:spPr>
          <a:xfrm>
            <a:off x="8820720" y="4680000"/>
            <a:ext cx="1800000" cy="54000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1400" b="1" i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Ciliated cells 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" name="Connecteur droit 163"/>
          <p:cNvSpPr/>
          <p:nvPr/>
        </p:nvSpPr>
        <p:spPr>
          <a:xfrm>
            <a:off x="3960000" y="2520000"/>
            <a:ext cx="5220360" cy="0"/>
          </a:xfrm>
          <a:prstGeom prst="line">
            <a:avLst/>
          </a:prstGeom>
          <a:ln w="180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pPr algn="ctr"/>
            <a:endParaRPr lang="fr-FR" sz="1800" b="1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5" name="Connecteur droit 164"/>
          <p:cNvSpPr/>
          <p:nvPr/>
        </p:nvSpPr>
        <p:spPr>
          <a:xfrm>
            <a:off x="4680360" y="3600000"/>
            <a:ext cx="3420360" cy="0"/>
          </a:xfrm>
          <a:prstGeom prst="line">
            <a:avLst/>
          </a:prstGeom>
          <a:ln w="180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pPr algn="ctr"/>
            <a:endParaRPr lang="fr-FR" sz="1800" b="1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6" name="Connecteur droit 165"/>
          <p:cNvSpPr/>
          <p:nvPr/>
        </p:nvSpPr>
        <p:spPr>
          <a:xfrm>
            <a:off x="3780000" y="4860000"/>
            <a:ext cx="5220360" cy="0"/>
          </a:xfrm>
          <a:prstGeom prst="line">
            <a:avLst/>
          </a:prstGeom>
          <a:ln w="180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pPr algn="ctr"/>
            <a:endParaRPr lang="fr-FR" sz="1800" b="1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7" name="ZoneTexte 166"/>
          <p:cNvSpPr txBox="1"/>
          <p:nvPr/>
        </p:nvSpPr>
        <p:spPr>
          <a:xfrm>
            <a:off x="4320360" y="1405080"/>
            <a:ext cx="4140360" cy="39492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>
              <a:spcBef>
                <a:spcPts val="1191"/>
              </a:spcBef>
              <a:spcAft>
                <a:spcPts val="992"/>
              </a:spcAft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Highlight the specific differences between cell types</a:t>
            </a:r>
            <a:endParaRPr lang="fr-FR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8" name="ZoneTexte 167"/>
          <p:cNvSpPr txBox="1"/>
          <p:nvPr/>
        </p:nvSpPr>
        <p:spPr>
          <a:xfrm>
            <a:off x="11243160" y="6300720"/>
            <a:ext cx="913680" cy="3366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fld id="{170F0EB1-28BA-43A9-902D-A4DB6EB04D40}" type="slidenum">
              <a:rPr lang="fr-FR" sz="105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5</a:t>
            </a:fld>
            <a:endParaRPr lang="fr-FR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ZoneTexte 871"/>
          <p:cNvSpPr txBox="1"/>
          <p:nvPr/>
        </p:nvSpPr>
        <p:spPr>
          <a:xfrm>
            <a:off x="3780000" y="361080"/>
            <a:ext cx="4680000" cy="60228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2000" b="1" u="sng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Pipeline for sc Proteomic</a:t>
            </a:r>
            <a:endParaRPr lang="fr-F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3" name="Rectangle 872"/>
          <p:cNvSpPr/>
          <p:nvPr/>
        </p:nvSpPr>
        <p:spPr>
          <a:xfrm>
            <a:off x="540000" y="3780000"/>
            <a:ext cx="1620000" cy="540000"/>
          </a:xfrm>
          <a:prstGeom prst="rect">
            <a:avLst/>
          </a:prstGeom>
          <a:solidFill>
            <a:srgbClr val="FFB66C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1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Proteins Data</a:t>
            </a:r>
          </a:p>
        </p:txBody>
      </p:sp>
      <p:sp>
        <p:nvSpPr>
          <p:cNvPr id="874" name="Rectangle 873"/>
          <p:cNvSpPr/>
          <p:nvPr/>
        </p:nvSpPr>
        <p:spPr>
          <a:xfrm>
            <a:off x="7560000" y="4860000"/>
            <a:ext cx="1440000" cy="540000"/>
          </a:xfrm>
          <a:prstGeom prst="rect">
            <a:avLst/>
          </a:prstGeom>
          <a:solidFill>
            <a:srgbClr val="3FAF46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3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Scanorama</a:t>
            </a:r>
          </a:p>
        </p:txBody>
      </p:sp>
      <p:sp>
        <p:nvSpPr>
          <p:cNvPr id="875" name="Connecteur droit 874"/>
          <p:cNvSpPr/>
          <p:nvPr/>
        </p:nvSpPr>
        <p:spPr>
          <a:xfrm>
            <a:off x="7559640" y="3960000"/>
            <a:ext cx="1620360" cy="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876" name="Groupe 875"/>
          <p:cNvGrpSpPr/>
          <p:nvPr/>
        </p:nvGrpSpPr>
        <p:grpSpPr>
          <a:xfrm>
            <a:off x="720000" y="1620000"/>
            <a:ext cx="4943520" cy="1260000"/>
            <a:chOff x="720000" y="1620000"/>
            <a:chExt cx="4943520" cy="1260000"/>
          </a:xfrm>
        </p:grpSpPr>
        <p:sp>
          <p:nvSpPr>
            <p:cNvPr id="877" name="Rectangle 876"/>
            <p:cNvSpPr/>
            <p:nvPr/>
          </p:nvSpPr>
          <p:spPr>
            <a:xfrm>
              <a:off x="720000" y="1620000"/>
              <a:ext cx="4320000" cy="1260000"/>
            </a:xfrm>
            <a:prstGeom prst="rect">
              <a:avLst/>
            </a:prstGeom>
            <a:solidFill>
              <a:srgbClr val="3FAF46"/>
            </a:solidFill>
            <a:ln w="180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/>
              <a:endParaRPr lang="fr-FR" sz="13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endParaRPr>
            </a:p>
          </p:txBody>
        </p:sp>
        <p:sp>
          <p:nvSpPr>
            <p:cNvPr id="878" name="Rectangle 877"/>
            <p:cNvSpPr/>
            <p:nvPr/>
          </p:nvSpPr>
          <p:spPr>
            <a:xfrm>
              <a:off x="972000" y="1800000"/>
              <a:ext cx="1620000" cy="540000"/>
            </a:xfrm>
            <a:prstGeom prst="rect">
              <a:avLst/>
            </a:prstGeom>
            <a:solidFill>
              <a:srgbClr val="FFB66C"/>
            </a:solidFill>
            <a:ln w="180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/>
              <a:r>
                <a:rPr lang="fr-FR" sz="1100" b="0" u="none" strike="noStrike">
                  <a:solidFill>
                    <a:srgbClr val="000000"/>
                  </a:solidFill>
                  <a:effectLst/>
                  <a:uFillTx/>
                  <a:latin typeface="DejaVu Math TeX Gyre"/>
                </a:rPr>
                <a:t>Mock_J3</a:t>
              </a:r>
            </a:p>
          </p:txBody>
        </p:sp>
        <p:sp>
          <p:nvSpPr>
            <p:cNvPr id="879" name="Rectangle 878"/>
            <p:cNvSpPr/>
            <p:nvPr/>
          </p:nvSpPr>
          <p:spPr>
            <a:xfrm>
              <a:off x="3132000" y="1800000"/>
              <a:ext cx="1620000" cy="540000"/>
            </a:xfrm>
            <a:prstGeom prst="rect">
              <a:avLst/>
            </a:prstGeom>
            <a:solidFill>
              <a:srgbClr val="FFB66C"/>
            </a:solidFill>
            <a:ln w="180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/>
              <a:r>
                <a:rPr lang="fr-FR" sz="1100" b="0" u="none" strike="noStrike">
                  <a:solidFill>
                    <a:srgbClr val="000000"/>
                  </a:solidFill>
                  <a:effectLst/>
                  <a:uFillTx/>
                  <a:latin typeface="DejaVu Math TeX Gyre"/>
                </a:rPr>
                <a:t>Mock_J6</a:t>
              </a:r>
            </a:p>
          </p:txBody>
        </p:sp>
        <p:sp>
          <p:nvSpPr>
            <p:cNvPr id="880" name="ZoneTexte 879"/>
            <p:cNvSpPr txBox="1"/>
            <p:nvPr/>
          </p:nvSpPr>
          <p:spPr>
            <a:xfrm>
              <a:off x="2592000" y="1653840"/>
              <a:ext cx="703800" cy="686160"/>
            </a:xfrm>
            <a:prstGeom prst="rect">
              <a:avLst/>
            </a:prstGeom>
            <a:noFill/>
            <a:ln w="18000">
              <a:noFill/>
            </a:ln>
          </p:spPr>
          <p:txBody>
            <a:bodyPr lIns="90000" tIns="45000" rIns="90000" bIns="45000" anchor="t">
              <a:spAutoFit/>
            </a:bodyPr>
            <a:lstStyle/>
            <a:p>
              <a:pPr algn="ctr"/>
              <a:r>
                <a:rPr lang="fr-FR" sz="4200" b="1" u="none" strike="noStrike"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</a:rPr>
                <a:t>∩</a:t>
              </a:r>
              <a:endParaRPr lang="fr-FR" sz="42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81" name="ZoneTexte 880"/>
            <p:cNvSpPr txBox="1"/>
            <p:nvPr/>
          </p:nvSpPr>
          <p:spPr>
            <a:xfrm>
              <a:off x="2232000" y="2534760"/>
              <a:ext cx="3431520" cy="345240"/>
            </a:xfrm>
            <a:prstGeom prst="rect">
              <a:avLst/>
            </a:prstGeom>
            <a:noFill/>
            <a:ln w="18000">
              <a:noFill/>
            </a:ln>
          </p:spPr>
          <p:txBody>
            <a:bodyPr lIns="90000" tIns="45000" rIns="90000" bIns="45000" anchor="t">
              <a:spAutoFit/>
            </a:bodyPr>
            <a:lstStyle/>
            <a:p>
              <a:pPr algn="ctr"/>
              <a:r>
                <a:rPr lang="fr-FR" sz="1200" b="0" i="1" u="none" strike="noStrike">
                  <a:solidFill>
                    <a:srgbClr val="000000"/>
                  </a:solidFill>
                  <a:effectLst/>
                  <a:uFillTx/>
                  <a:latin typeface="DejaVu Math TeX Gyre"/>
                </a:rPr>
                <a:t>Dimensionality reduction</a:t>
              </a:r>
              <a:endPara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882" name="Connecteur droit 881"/>
          <p:cNvSpPr/>
          <p:nvPr/>
        </p:nvSpPr>
        <p:spPr>
          <a:xfrm>
            <a:off x="2159640" y="3960000"/>
            <a:ext cx="1080360" cy="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3" name="Connecteur droit 882"/>
          <p:cNvSpPr/>
          <p:nvPr/>
        </p:nvSpPr>
        <p:spPr>
          <a:xfrm>
            <a:off x="2774880" y="2880000"/>
            <a:ext cx="0" cy="108000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4" name="Rectangle 883"/>
          <p:cNvSpPr/>
          <p:nvPr/>
        </p:nvSpPr>
        <p:spPr>
          <a:xfrm>
            <a:off x="3240000" y="3780000"/>
            <a:ext cx="1620000" cy="540000"/>
          </a:xfrm>
          <a:prstGeom prst="rect">
            <a:avLst/>
          </a:prstGeom>
          <a:solidFill>
            <a:srgbClr val="FFB66C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spcBef>
                <a:spcPts val="1191"/>
              </a:spcBef>
              <a:spcAft>
                <a:spcPts val="992"/>
              </a:spcAft>
            </a:pPr>
            <a:r>
              <a:rPr lang="fr-FR" sz="11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Scaled protein data</a:t>
            </a:r>
          </a:p>
        </p:txBody>
      </p:sp>
      <p:sp>
        <p:nvSpPr>
          <p:cNvPr id="885" name="Connecteur droit 884"/>
          <p:cNvSpPr/>
          <p:nvPr/>
        </p:nvSpPr>
        <p:spPr>
          <a:xfrm>
            <a:off x="4859640" y="3960000"/>
            <a:ext cx="1080360" cy="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6" name="Rectangle 885"/>
          <p:cNvSpPr/>
          <p:nvPr/>
        </p:nvSpPr>
        <p:spPr>
          <a:xfrm>
            <a:off x="5940000" y="3780000"/>
            <a:ext cx="1620000" cy="540000"/>
          </a:xfrm>
          <a:prstGeom prst="rect">
            <a:avLst/>
          </a:prstGeom>
          <a:solidFill>
            <a:srgbClr val="FFB66C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spcBef>
                <a:spcPts val="1191"/>
              </a:spcBef>
              <a:spcAft>
                <a:spcPts val="992"/>
              </a:spcAft>
            </a:pPr>
            <a:r>
              <a:rPr lang="fr-FR" sz="11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Normalised data</a:t>
            </a:r>
          </a:p>
        </p:txBody>
      </p:sp>
      <p:sp>
        <p:nvSpPr>
          <p:cNvPr id="887" name="ZoneTexte 886"/>
          <p:cNvSpPr txBox="1"/>
          <p:nvPr/>
        </p:nvSpPr>
        <p:spPr>
          <a:xfrm>
            <a:off x="4860000" y="4032000"/>
            <a:ext cx="1260000" cy="54000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r>
              <a:rPr lang="fr-FR" sz="900" b="1" u="sng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Normalisation :</a:t>
            </a:r>
            <a:endParaRPr lang="fr-FR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lang="fr-FR" sz="9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- Pearson</a:t>
            </a:r>
            <a:endParaRPr lang="fr-FR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/>
            <a:endParaRPr lang="fr-FR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8" name="Connecteur droit 887"/>
          <p:cNvSpPr/>
          <p:nvPr/>
        </p:nvSpPr>
        <p:spPr>
          <a:xfrm flipV="1">
            <a:off x="8280000" y="3960000"/>
            <a:ext cx="0" cy="90000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9" name="Rectangle 888"/>
          <p:cNvSpPr/>
          <p:nvPr/>
        </p:nvSpPr>
        <p:spPr>
          <a:xfrm>
            <a:off x="9180000" y="3780000"/>
            <a:ext cx="1620000" cy="540000"/>
          </a:xfrm>
          <a:prstGeom prst="rect">
            <a:avLst/>
          </a:prstGeom>
          <a:solidFill>
            <a:srgbClr val="FFB66C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spcBef>
                <a:spcPts val="1191"/>
              </a:spcBef>
              <a:spcAft>
                <a:spcPts val="992"/>
              </a:spcAft>
            </a:pPr>
            <a:r>
              <a:rPr lang="fr-FR" sz="11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Integrated data</a:t>
            </a:r>
          </a:p>
        </p:txBody>
      </p:sp>
      <p:sp>
        <p:nvSpPr>
          <p:cNvPr id="890" name="Connecteur droit 889"/>
          <p:cNvSpPr/>
          <p:nvPr/>
        </p:nvSpPr>
        <p:spPr>
          <a:xfrm>
            <a:off x="10800000" y="3960000"/>
            <a:ext cx="1393200" cy="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1" name="ZoneTexte 890"/>
          <p:cNvSpPr txBox="1"/>
          <p:nvPr/>
        </p:nvSpPr>
        <p:spPr>
          <a:xfrm>
            <a:off x="11084400" y="3780000"/>
            <a:ext cx="1108800" cy="20484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900" b="1" i="1" u="sng" strike="noStrike">
                <a:solidFill>
                  <a:srgbClr val="000000"/>
                </a:solidFill>
                <a:effectLst/>
                <a:uFillTx/>
                <a:latin typeface="DejaVu Math TeX Gyre"/>
                <a:ea typeface="Courier New"/>
              </a:rPr>
              <a:t>Annotation</a:t>
            </a:r>
            <a:endParaRPr lang="fr-FR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2" name="ZoneTexte 891"/>
          <p:cNvSpPr txBox="1"/>
          <p:nvPr/>
        </p:nvSpPr>
        <p:spPr>
          <a:xfrm>
            <a:off x="11243160" y="6300360"/>
            <a:ext cx="913680" cy="3366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fld id="{37EA2C78-994E-4C38-8CD7-385E3C492774}" type="slidenum">
              <a:rPr lang="fr-FR" sz="105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50</a:t>
            </a:fld>
            <a:endParaRPr lang="fr-FR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3" name="Image 5"/>
          <p:cNvPicPr/>
          <p:nvPr/>
        </p:nvPicPr>
        <p:blipFill>
          <a:blip r:embed="rId2"/>
          <a:stretch/>
        </p:blipFill>
        <p:spPr>
          <a:xfrm>
            <a:off x="6392160" y="1931760"/>
            <a:ext cx="5667840" cy="3648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94" name="Image 7"/>
          <p:cNvPicPr/>
          <p:nvPr/>
        </p:nvPicPr>
        <p:blipFill>
          <a:blip r:embed="rId3"/>
          <a:stretch/>
        </p:blipFill>
        <p:spPr>
          <a:xfrm>
            <a:off x="203400" y="1663920"/>
            <a:ext cx="6096600" cy="4096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95" name="ZoneTexte 894"/>
          <p:cNvSpPr txBox="1"/>
          <p:nvPr/>
        </p:nvSpPr>
        <p:spPr>
          <a:xfrm>
            <a:off x="3780000" y="361440"/>
            <a:ext cx="4680000" cy="60228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2000" b="1" u="sng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Annotation using Mock data</a:t>
            </a:r>
            <a:endParaRPr lang="fr-F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6" name="ZoneTexte 895"/>
          <p:cNvSpPr txBox="1"/>
          <p:nvPr/>
        </p:nvSpPr>
        <p:spPr>
          <a:xfrm>
            <a:off x="1818360" y="5709600"/>
            <a:ext cx="2503080" cy="2304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r>
              <a:rPr lang="fr-FR" sz="1100" b="1" i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UMAP  Mock j3 &amp; J6 overcluster</a:t>
            </a:r>
            <a:endParaRPr lang="fr-F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7" name="ZoneTexte 896"/>
          <p:cNvSpPr txBox="1"/>
          <p:nvPr/>
        </p:nvSpPr>
        <p:spPr>
          <a:xfrm>
            <a:off x="8280000" y="5709600"/>
            <a:ext cx="1865880" cy="2304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r>
              <a:rPr lang="fr-FR" sz="1100" b="1" i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UMAP  Mock j3 &amp; J6 ID</a:t>
            </a:r>
            <a:endParaRPr lang="fr-F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8" name="ZoneTexte 897"/>
          <p:cNvSpPr txBox="1"/>
          <p:nvPr/>
        </p:nvSpPr>
        <p:spPr>
          <a:xfrm>
            <a:off x="11243160" y="6300360"/>
            <a:ext cx="913680" cy="3366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fld id="{4B786D33-CA5E-4ED6-AC21-9D745F6E82B9}" type="slidenum">
              <a:rPr lang="fr-FR" sz="105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51</a:t>
            </a:fld>
            <a:endParaRPr lang="fr-FR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ZoneTexte 898"/>
          <p:cNvSpPr txBox="1"/>
          <p:nvPr/>
        </p:nvSpPr>
        <p:spPr>
          <a:xfrm>
            <a:off x="3780000" y="361800"/>
            <a:ext cx="4680000" cy="60228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2000" b="1" u="sng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Annotation using Mock data</a:t>
            </a:r>
            <a:endParaRPr lang="fr-F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900" name="Groupe 899"/>
          <p:cNvGrpSpPr/>
          <p:nvPr/>
        </p:nvGrpSpPr>
        <p:grpSpPr>
          <a:xfrm>
            <a:off x="401400" y="967680"/>
            <a:ext cx="7518600" cy="1912320"/>
            <a:chOff x="401400" y="967680"/>
            <a:chExt cx="7518600" cy="1912320"/>
          </a:xfrm>
        </p:grpSpPr>
        <p:pic>
          <p:nvPicPr>
            <p:cNvPr id="901" name="Image 900"/>
            <p:cNvPicPr/>
            <p:nvPr/>
          </p:nvPicPr>
          <p:blipFill>
            <a:blip r:embed="rId2"/>
            <a:stretch/>
          </p:blipFill>
          <p:spPr>
            <a:xfrm>
              <a:off x="401400" y="967680"/>
              <a:ext cx="2455560" cy="1912320"/>
            </a:xfrm>
            <a:prstGeom prst="rect">
              <a:avLst/>
            </a:prstGeom>
            <a:noFill/>
            <a:ln w="18000">
              <a:noFill/>
            </a:ln>
          </p:spPr>
        </p:pic>
        <p:pic>
          <p:nvPicPr>
            <p:cNvPr id="902" name="Image 901"/>
            <p:cNvPicPr/>
            <p:nvPr/>
          </p:nvPicPr>
          <p:blipFill>
            <a:blip r:embed="rId3"/>
            <a:stretch/>
          </p:blipFill>
          <p:spPr>
            <a:xfrm>
              <a:off x="2953800" y="967680"/>
              <a:ext cx="2446200" cy="1905120"/>
            </a:xfrm>
            <a:prstGeom prst="rect">
              <a:avLst/>
            </a:prstGeom>
            <a:noFill/>
            <a:ln w="18000">
              <a:noFill/>
            </a:ln>
          </p:spPr>
        </p:pic>
        <p:pic>
          <p:nvPicPr>
            <p:cNvPr id="903" name="Image 902"/>
            <p:cNvPicPr/>
            <p:nvPr/>
          </p:nvPicPr>
          <p:blipFill>
            <a:blip r:embed="rId4"/>
            <a:stretch/>
          </p:blipFill>
          <p:spPr>
            <a:xfrm>
              <a:off x="5498640" y="1003680"/>
              <a:ext cx="2421360" cy="1855440"/>
            </a:xfrm>
            <a:prstGeom prst="rect">
              <a:avLst/>
            </a:prstGeom>
            <a:noFill/>
            <a:ln w="18000">
              <a:noFill/>
            </a:ln>
          </p:spPr>
        </p:pic>
      </p:grpSp>
      <p:pic>
        <p:nvPicPr>
          <p:cNvPr id="904" name="Image 903"/>
          <p:cNvPicPr/>
          <p:nvPr/>
        </p:nvPicPr>
        <p:blipFill>
          <a:blip r:embed="rId5"/>
          <a:stretch/>
        </p:blipFill>
        <p:spPr>
          <a:xfrm>
            <a:off x="1878480" y="3240000"/>
            <a:ext cx="8021520" cy="3605400"/>
          </a:xfrm>
          <a:prstGeom prst="rect">
            <a:avLst/>
          </a:prstGeom>
          <a:noFill/>
          <a:ln w="18000">
            <a:noFill/>
          </a:ln>
        </p:spPr>
      </p:pic>
      <p:pic>
        <p:nvPicPr>
          <p:cNvPr id="905" name="Image 904"/>
          <p:cNvPicPr/>
          <p:nvPr/>
        </p:nvPicPr>
        <p:blipFill>
          <a:blip r:embed="rId6"/>
          <a:stretch/>
        </p:blipFill>
        <p:spPr>
          <a:xfrm>
            <a:off x="8425080" y="360000"/>
            <a:ext cx="3634920" cy="306000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906" name="ZoneTexte 905"/>
          <p:cNvSpPr txBox="1"/>
          <p:nvPr/>
        </p:nvSpPr>
        <p:spPr>
          <a:xfrm>
            <a:off x="11243160" y="6300360"/>
            <a:ext cx="913680" cy="3366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fld id="{F73C83EE-71E6-4DDF-B69A-0B36283DF8B6}" type="slidenum">
              <a:rPr lang="fr-FR" sz="105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52</a:t>
            </a:fld>
            <a:endParaRPr lang="fr-FR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7" name="Image 906"/>
          <p:cNvPicPr/>
          <p:nvPr/>
        </p:nvPicPr>
        <p:blipFill>
          <a:blip r:embed="rId2"/>
          <a:stretch/>
        </p:blipFill>
        <p:spPr>
          <a:xfrm>
            <a:off x="384120" y="1314000"/>
            <a:ext cx="5915880" cy="4446000"/>
          </a:xfrm>
          <a:prstGeom prst="rect">
            <a:avLst/>
          </a:prstGeom>
          <a:noFill/>
          <a:ln w="18000">
            <a:noFill/>
          </a:ln>
        </p:spPr>
      </p:pic>
      <p:pic>
        <p:nvPicPr>
          <p:cNvPr id="908" name="Image 12"/>
          <p:cNvPicPr/>
          <p:nvPr/>
        </p:nvPicPr>
        <p:blipFill>
          <a:blip r:embed="rId3"/>
          <a:stretch/>
        </p:blipFill>
        <p:spPr>
          <a:xfrm>
            <a:off x="6120000" y="1904040"/>
            <a:ext cx="5868000" cy="3495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09" name="ZoneTexte 908"/>
          <p:cNvSpPr txBox="1"/>
          <p:nvPr/>
        </p:nvSpPr>
        <p:spPr>
          <a:xfrm>
            <a:off x="3780000" y="362160"/>
            <a:ext cx="4680000" cy="60228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2000" b="1" u="sng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Annotation using Mock data</a:t>
            </a:r>
            <a:endParaRPr lang="fr-F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0" name="Rectangle 909"/>
          <p:cNvSpPr/>
          <p:nvPr/>
        </p:nvSpPr>
        <p:spPr>
          <a:xfrm>
            <a:off x="8460000" y="1904040"/>
            <a:ext cx="720000" cy="255960"/>
          </a:xfrm>
          <a:prstGeom prst="rect">
            <a:avLst/>
          </a:prstGeom>
          <a:solidFill>
            <a:srgbClr val="729FCF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05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Basal</a:t>
            </a:r>
          </a:p>
        </p:txBody>
      </p:sp>
      <p:sp>
        <p:nvSpPr>
          <p:cNvPr id="911" name="Rectangle 910"/>
          <p:cNvSpPr/>
          <p:nvPr/>
        </p:nvSpPr>
        <p:spPr>
          <a:xfrm>
            <a:off x="10620000" y="3704040"/>
            <a:ext cx="900000" cy="255960"/>
          </a:xfrm>
          <a:prstGeom prst="rect">
            <a:avLst/>
          </a:prstGeom>
          <a:solidFill>
            <a:srgbClr val="800080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05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Secretory</a:t>
            </a:r>
          </a:p>
        </p:txBody>
      </p:sp>
      <p:sp>
        <p:nvSpPr>
          <p:cNvPr id="912" name="Rectangle 911"/>
          <p:cNvSpPr/>
          <p:nvPr/>
        </p:nvSpPr>
        <p:spPr>
          <a:xfrm>
            <a:off x="9720000" y="3164040"/>
            <a:ext cx="900000" cy="255960"/>
          </a:xfrm>
          <a:prstGeom prst="rect">
            <a:avLst/>
          </a:prstGeom>
          <a:solidFill>
            <a:srgbClr val="77BC65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05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Superbasal</a:t>
            </a:r>
          </a:p>
        </p:txBody>
      </p:sp>
      <p:sp>
        <p:nvSpPr>
          <p:cNvPr id="913" name="Rectangle 912"/>
          <p:cNvSpPr/>
          <p:nvPr/>
        </p:nvSpPr>
        <p:spPr>
          <a:xfrm>
            <a:off x="7740000" y="3420000"/>
            <a:ext cx="720000" cy="255960"/>
          </a:xfrm>
          <a:prstGeom prst="rect">
            <a:avLst/>
          </a:prstGeom>
          <a:solidFill>
            <a:srgbClr val="FF3838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05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Ciliated</a:t>
            </a:r>
          </a:p>
        </p:txBody>
      </p:sp>
      <p:sp>
        <p:nvSpPr>
          <p:cNvPr id="914" name="ZoneTexte 913"/>
          <p:cNvSpPr txBox="1"/>
          <p:nvPr/>
        </p:nvSpPr>
        <p:spPr>
          <a:xfrm>
            <a:off x="1818720" y="5709600"/>
            <a:ext cx="3173760" cy="2304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r>
              <a:rPr lang="fr-FR" sz="1100" b="1" i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UMAP  Mock j3 &amp; J6 2D of the metacluter</a:t>
            </a:r>
            <a:endParaRPr lang="fr-F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5" name="ZoneTexte 914"/>
          <p:cNvSpPr txBox="1"/>
          <p:nvPr/>
        </p:nvSpPr>
        <p:spPr>
          <a:xfrm>
            <a:off x="7920000" y="5580000"/>
            <a:ext cx="3073680" cy="2304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r>
              <a:rPr lang="fr-FR" sz="1100" b="1" i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UMAP  Mock j3 &amp; J6 3D of the cell types</a:t>
            </a:r>
            <a:endParaRPr lang="fr-F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6" name="ZoneTexte 915"/>
          <p:cNvSpPr txBox="1"/>
          <p:nvPr/>
        </p:nvSpPr>
        <p:spPr>
          <a:xfrm>
            <a:off x="11243160" y="6300360"/>
            <a:ext cx="913680" cy="3366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fld id="{1B386F9D-4684-4856-870B-95C477A9F70D}" type="slidenum">
              <a:rPr lang="fr-FR" sz="105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53</a:t>
            </a:fld>
            <a:endParaRPr lang="fr-FR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7" name="Image 916"/>
          <p:cNvPicPr/>
          <p:nvPr/>
        </p:nvPicPr>
        <p:blipFill>
          <a:blip r:embed="rId2"/>
          <a:stretch/>
        </p:blipFill>
        <p:spPr>
          <a:xfrm>
            <a:off x="0" y="1620000"/>
            <a:ext cx="6120000" cy="373356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918" name="ZoneTexte 917"/>
          <p:cNvSpPr txBox="1"/>
          <p:nvPr/>
        </p:nvSpPr>
        <p:spPr>
          <a:xfrm>
            <a:off x="3780000" y="362520"/>
            <a:ext cx="4680000" cy="60228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2000" b="1" u="sng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Annotation using Mock data</a:t>
            </a:r>
            <a:endParaRPr lang="fr-F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9" name="ZoneTexte 918"/>
          <p:cNvSpPr txBox="1"/>
          <p:nvPr/>
        </p:nvSpPr>
        <p:spPr>
          <a:xfrm>
            <a:off x="900000" y="5400000"/>
            <a:ext cx="3691080" cy="2304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r>
              <a:rPr lang="fr-FR" sz="1100" b="1" i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Global UMAP with cell types from Mock analysis </a:t>
            </a:r>
            <a:endParaRPr lang="fr-F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0" name="ZoneTexte 919"/>
          <p:cNvSpPr txBox="1"/>
          <p:nvPr/>
        </p:nvSpPr>
        <p:spPr>
          <a:xfrm>
            <a:off x="7375320" y="5421600"/>
            <a:ext cx="2346120" cy="2304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r>
              <a:rPr lang="fr-FR" sz="1100" b="1" i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Global UMAP with overcluster</a:t>
            </a:r>
            <a:endParaRPr lang="fr-F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21" name="Image 920"/>
          <p:cNvPicPr/>
          <p:nvPr/>
        </p:nvPicPr>
        <p:blipFill>
          <a:blip r:embed="rId3"/>
          <a:stretch/>
        </p:blipFill>
        <p:spPr>
          <a:xfrm>
            <a:off x="6300000" y="1260000"/>
            <a:ext cx="5362920" cy="416232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922" name="ZoneTexte 921"/>
          <p:cNvSpPr txBox="1"/>
          <p:nvPr/>
        </p:nvSpPr>
        <p:spPr>
          <a:xfrm>
            <a:off x="11243160" y="6300360"/>
            <a:ext cx="913680" cy="3366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fld id="{A385C61E-EE67-40B4-B18D-8B07CFC8CED9}" type="slidenum">
              <a:rPr lang="fr-FR" sz="105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54</a:t>
            </a:fld>
            <a:endParaRPr lang="fr-FR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ZoneTexte 922"/>
          <p:cNvSpPr txBox="1"/>
          <p:nvPr/>
        </p:nvSpPr>
        <p:spPr>
          <a:xfrm>
            <a:off x="4140000" y="477720"/>
            <a:ext cx="4680000" cy="60228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2000" b="1" u="sng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Annotation</a:t>
            </a:r>
            <a:endParaRPr lang="fr-F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4" name="ZoneTexte 923"/>
          <p:cNvSpPr txBox="1"/>
          <p:nvPr/>
        </p:nvSpPr>
        <p:spPr>
          <a:xfrm>
            <a:off x="1132920" y="6625440"/>
            <a:ext cx="10387080" cy="23256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>
              <a:spcBef>
                <a:spcPts val="1191"/>
              </a:spcBef>
              <a:spcAft>
                <a:spcPts val="992"/>
              </a:spcAft>
            </a:pPr>
            <a:r>
              <a:rPr lang="fr-FR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1.Ruiz García, S. et al. Novel dynamics of human mucociliary differentiation revealed by single-cell RNA sequencing of nasal epithelial cultures. Development 146, dev177428 (2019). </a:t>
            </a:r>
          </a:p>
        </p:txBody>
      </p:sp>
      <p:pic>
        <p:nvPicPr>
          <p:cNvPr id="925" name="Image 924"/>
          <p:cNvPicPr/>
          <p:nvPr/>
        </p:nvPicPr>
        <p:blipFill>
          <a:blip r:embed="rId2"/>
          <a:stretch/>
        </p:blipFill>
        <p:spPr>
          <a:xfrm>
            <a:off x="1858320" y="3420000"/>
            <a:ext cx="8581680" cy="302868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926" name="ZoneTexte 925"/>
          <p:cNvSpPr txBox="1"/>
          <p:nvPr/>
        </p:nvSpPr>
        <p:spPr>
          <a:xfrm>
            <a:off x="1080000" y="3060000"/>
            <a:ext cx="1139040" cy="34632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r>
              <a:rPr lang="fr-FR" sz="1500" b="1" i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Exemple </a:t>
            </a: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:</a:t>
            </a:r>
          </a:p>
        </p:txBody>
      </p:sp>
      <p:grpSp>
        <p:nvGrpSpPr>
          <p:cNvPr id="927" name="Groupe 926"/>
          <p:cNvGrpSpPr/>
          <p:nvPr/>
        </p:nvGrpSpPr>
        <p:grpSpPr>
          <a:xfrm>
            <a:off x="370800" y="994320"/>
            <a:ext cx="8629200" cy="1885680"/>
            <a:chOff x="370800" y="994320"/>
            <a:chExt cx="8629200" cy="1885680"/>
          </a:xfrm>
        </p:grpSpPr>
        <p:pic>
          <p:nvPicPr>
            <p:cNvPr id="928" name="Image 927"/>
            <p:cNvPicPr/>
            <p:nvPr/>
          </p:nvPicPr>
          <p:blipFill>
            <a:blip r:embed="rId3"/>
            <a:stretch/>
          </p:blipFill>
          <p:spPr>
            <a:xfrm>
              <a:off x="370800" y="994320"/>
              <a:ext cx="8629200" cy="1885680"/>
            </a:xfrm>
            <a:prstGeom prst="rect">
              <a:avLst/>
            </a:prstGeom>
            <a:noFill/>
            <a:ln w="18000">
              <a:noFill/>
            </a:ln>
          </p:spPr>
        </p:pic>
        <p:pic>
          <p:nvPicPr>
            <p:cNvPr id="929" name="Image 928"/>
            <p:cNvPicPr/>
            <p:nvPr/>
          </p:nvPicPr>
          <p:blipFill>
            <a:blip r:embed="rId4"/>
            <a:stretch/>
          </p:blipFill>
          <p:spPr>
            <a:xfrm>
              <a:off x="2647440" y="2411280"/>
              <a:ext cx="2104560" cy="180720"/>
            </a:xfrm>
            <a:prstGeom prst="rect">
              <a:avLst/>
            </a:prstGeom>
            <a:noFill/>
            <a:ln w="18000">
              <a:noFill/>
            </a:ln>
          </p:spPr>
        </p:pic>
      </p:grpSp>
      <p:sp>
        <p:nvSpPr>
          <p:cNvPr id="930" name="ZoneTexte 929"/>
          <p:cNvSpPr txBox="1"/>
          <p:nvPr/>
        </p:nvSpPr>
        <p:spPr>
          <a:xfrm>
            <a:off x="11243160" y="6300360"/>
            <a:ext cx="913680" cy="3366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fld id="{7E3F1A15-7FD6-440F-B603-8C3D325B8F32}" type="slidenum">
              <a:rPr lang="fr-FR" sz="105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55</a:t>
            </a:fld>
            <a:endParaRPr lang="fr-FR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" name="Image 930"/>
          <p:cNvPicPr/>
          <p:nvPr/>
        </p:nvPicPr>
        <p:blipFill>
          <a:blip r:embed="rId2"/>
          <a:stretch/>
        </p:blipFill>
        <p:spPr>
          <a:xfrm>
            <a:off x="720000" y="2052000"/>
            <a:ext cx="8750520" cy="476748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932" name="ZoneTexte 931"/>
          <p:cNvSpPr txBox="1"/>
          <p:nvPr/>
        </p:nvSpPr>
        <p:spPr>
          <a:xfrm>
            <a:off x="1260000" y="477720"/>
            <a:ext cx="4680000" cy="60228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2000" b="1" u="sng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Annotation</a:t>
            </a:r>
            <a:endParaRPr lang="fr-F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3" name="ZoneTexte 932"/>
          <p:cNvSpPr txBox="1"/>
          <p:nvPr/>
        </p:nvSpPr>
        <p:spPr>
          <a:xfrm>
            <a:off x="1378080" y="5987160"/>
            <a:ext cx="1682640" cy="20484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900" b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KIF3A+/MUC1+/BP1B1+</a:t>
            </a:r>
            <a:endParaRPr lang="fr-FR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4" name="ZoneTexte 933"/>
          <p:cNvSpPr txBox="1"/>
          <p:nvPr/>
        </p:nvSpPr>
        <p:spPr>
          <a:xfrm>
            <a:off x="4798080" y="4547160"/>
            <a:ext cx="1330200" cy="20484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900" b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~KIF3A+/MUC5B+</a:t>
            </a:r>
            <a:endParaRPr lang="fr-FR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5" name="ZoneTexte 934"/>
          <p:cNvSpPr txBox="1"/>
          <p:nvPr/>
        </p:nvSpPr>
        <p:spPr>
          <a:xfrm>
            <a:off x="4263840" y="3312000"/>
            <a:ext cx="1182960" cy="20484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900" b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KIF3A-/MUC5B+</a:t>
            </a:r>
            <a:endParaRPr lang="fr-FR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36" name="Image 935"/>
          <p:cNvPicPr/>
          <p:nvPr/>
        </p:nvPicPr>
        <p:blipFill>
          <a:blip r:embed="rId3"/>
          <a:srcRect l="4015"/>
          <a:stretch/>
        </p:blipFill>
        <p:spPr>
          <a:xfrm>
            <a:off x="6937560" y="40320"/>
            <a:ext cx="5255640" cy="312372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937" name="ZoneTexte 936"/>
          <p:cNvSpPr txBox="1"/>
          <p:nvPr/>
        </p:nvSpPr>
        <p:spPr>
          <a:xfrm>
            <a:off x="3595680" y="5220000"/>
            <a:ext cx="1182960" cy="20484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900" b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KIF3A+/MUC5B-</a:t>
            </a:r>
            <a:endParaRPr lang="fr-FR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8" name="ZoneTexte 937"/>
          <p:cNvSpPr txBox="1"/>
          <p:nvPr/>
        </p:nvSpPr>
        <p:spPr>
          <a:xfrm>
            <a:off x="11243160" y="6300000"/>
            <a:ext cx="913680" cy="3366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fld id="{89C64F00-4B33-4D96-8E48-179355AA81D6}" type="slidenum">
              <a:rPr lang="fr-FR" sz="105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56</a:t>
            </a:fld>
            <a:endParaRPr lang="fr-FR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ZoneTexte 938"/>
          <p:cNvSpPr txBox="1"/>
          <p:nvPr/>
        </p:nvSpPr>
        <p:spPr>
          <a:xfrm>
            <a:off x="3780000" y="477720"/>
            <a:ext cx="4680000" cy="60228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2000" b="1" u="sng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New markers for the annotation</a:t>
            </a:r>
            <a:endParaRPr lang="fr-FR" sz="20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0" name="ZoneTexte 939"/>
          <p:cNvSpPr txBox="1"/>
          <p:nvPr/>
        </p:nvSpPr>
        <p:spPr>
          <a:xfrm>
            <a:off x="11243160" y="6300000"/>
            <a:ext cx="913680" cy="3366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fld id="{C7A598E7-0B67-49C8-B785-F0119D277E2E}" type="slidenum">
              <a:rPr lang="fr-FR" sz="105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57</a:t>
            </a:fld>
            <a:endParaRPr lang="fr-FR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942" name="Groupe 941"/>
          <p:cNvGrpSpPr/>
          <p:nvPr/>
        </p:nvGrpSpPr>
        <p:grpSpPr>
          <a:xfrm>
            <a:off x="171720" y="1620000"/>
            <a:ext cx="9540000" cy="5111280"/>
            <a:chOff x="171720" y="1620000"/>
            <a:chExt cx="9540000" cy="5111280"/>
          </a:xfrm>
        </p:grpSpPr>
        <p:pic>
          <p:nvPicPr>
            <p:cNvPr id="943" name="Image 942"/>
            <p:cNvPicPr/>
            <p:nvPr/>
          </p:nvPicPr>
          <p:blipFill>
            <a:blip r:embed="rId2"/>
            <a:stretch/>
          </p:blipFill>
          <p:spPr>
            <a:xfrm>
              <a:off x="1336680" y="1620000"/>
              <a:ext cx="8375040" cy="5111280"/>
            </a:xfrm>
            <a:prstGeom prst="rect">
              <a:avLst/>
            </a:prstGeom>
            <a:noFill/>
            <a:ln w="18000">
              <a:noFill/>
            </a:ln>
          </p:spPr>
        </p:pic>
        <p:sp>
          <p:nvSpPr>
            <p:cNvPr id="944" name="Rectangle 943"/>
            <p:cNvSpPr/>
            <p:nvPr/>
          </p:nvSpPr>
          <p:spPr>
            <a:xfrm>
              <a:off x="1393200" y="2020320"/>
              <a:ext cx="138600" cy="1184760"/>
            </a:xfrm>
            <a:prstGeom prst="rect">
              <a:avLst/>
            </a:prstGeom>
            <a:solidFill>
              <a:srgbClr val="729FCF"/>
            </a:solidFill>
            <a:ln w="180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/>
              <a:endPara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45" name="Rectangle 944"/>
            <p:cNvSpPr/>
            <p:nvPr/>
          </p:nvSpPr>
          <p:spPr>
            <a:xfrm>
              <a:off x="1393200" y="3272760"/>
              <a:ext cx="138600" cy="2376000"/>
            </a:xfrm>
            <a:prstGeom prst="rect">
              <a:avLst/>
            </a:prstGeom>
            <a:solidFill>
              <a:srgbClr val="FF3838"/>
            </a:solidFill>
            <a:ln w="180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/>
              <a:endParaRPr lang="fr-FR" sz="18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46" name="Rectangle 945"/>
            <p:cNvSpPr/>
            <p:nvPr/>
          </p:nvSpPr>
          <p:spPr>
            <a:xfrm>
              <a:off x="1393200" y="5744160"/>
              <a:ext cx="138600" cy="846360"/>
            </a:xfrm>
            <a:prstGeom prst="rect">
              <a:avLst/>
            </a:prstGeom>
            <a:solidFill>
              <a:srgbClr val="A1467E"/>
            </a:solidFill>
            <a:ln w="180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/>
              <a:endParaRPr lang="fr-FR" sz="18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47" name="ZoneTexte 946"/>
            <p:cNvSpPr txBox="1"/>
            <p:nvPr/>
          </p:nvSpPr>
          <p:spPr>
            <a:xfrm>
              <a:off x="171720" y="6082560"/>
              <a:ext cx="1087920" cy="419400"/>
            </a:xfrm>
            <a:prstGeom prst="rect">
              <a:avLst/>
            </a:prstGeom>
            <a:noFill/>
            <a:ln w="18000">
              <a:noFill/>
            </a:ln>
          </p:spPr>
          <p:txBody>
            <a:bodyPr lIns="90000" tIns="45000" rIns="90000" bIns="45000" anchor="t">
              <a:spAutoFit/>
            </a:bodyPr>
            <a:lstStyle/>
            <a:p>
              <a:pPr algn="ctr"/>
              <a:r>
                <a:rPr lang="fr-FR" sz="1300" b="1" i="1" u="none" strike="noStrike">
                  <a:solidFill>
                    <a:srgbClr val="000000"/>
                  </a:solidFill>
                  <a:effectLst/>
                  <a:uFillTx/>
                  <a:latin typeface="DejaVu Math TeX Gyre"/>
                </a:rPr>
                <a:t>Secretory cells</a:t>
              </a:r>
              <a:endParaRPr lang="fr-FR" sz="13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48" name="ZoneTexte 947"/>
            <p:cNvSpPr txBox="1"/>
            <p:nvPr/>
          </p:nvSpPr>
          <p:spPr>
            <a:xfrm>
              <a:off x="346320" y="4164840"/>
              <a:ext cx="913320" cy="419400"/>
            </a:xfrm>
            <a:prstGeom prst="rect">
              <a:avLst/>
            </a:prstGeom>
            <a:noFill/>
            <a:ln w="18000">
              <a:noFill/>
            </a:ln>
          </p:spPr>
          <p:txBody>
            <a:bodyPr lIns="90000" tIns="45000" rIns="90000" bIns="45000" anchor="t">
              <a:spAutoFit/>
            </a:bodyPr>
            <a:lstStyle/>
            <a:p>
              <a:pPr algn="ctr"/>
              <a:r>
                <a:rPr lang="fr-FR" sz="1300" b="1" i="1" u="none" strike="noStrike">
                  <a:solidFill>
                    <a:srgbClr val="000000"/>
                  </a:solidFill>
                  <a:effectLst/>
                  <a:uFillTx/>
                  <a:latin typeface="DejaVu Math TeX Gyre"/>
                </a:rPr>
                <a:t>Ciliated cells</a:t>
              </a:r>
              <a:endParaRPr lang="fr-FR" sz="13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49" name="ZoneTexte 948"/>
            <p:cNvSpPr txBox="1"/>
            <p:nvPr/>
          </p:nvSpPr>
          <p:spPr>
            <a:xfrm>
              <a:off x="479520" y="2472120"/>
              <a:ext cx="739080" cy="419400"/>
            </a:xfrm>
            <a:prstGeom prst="rect">
              <a:avLst/>
            </a:prstGeom>
            <a:noFill/>
            <a:ln w="18000">
              <a:noFill/>
            </a:ln>
          </p:spPr>
          <p:txBody>
            <a:bodyPr lIns="90000" tIns="45000" rIns="90000" bIns="45000" anchor="t">
              <a:spAutoFit/>
            </a:bodyPr>
            <a:lstStyle/>
            <a:p>
              <a:pPr algn="ctr"/>
              <a:r>
                <a:rPr lang="fr-FR" sz="1300" b="1" i="1" u="none" strike="noStrike">
                  <a:solidFill>
                    <a:srgbClr val="000000"/>
                  </a:solidFill>
                  <a:effectLst/>
                  <a:uFillTx/>
                  <a:latin typeface="DejaVu Math TeX Gyre"/>
                </a:rPr>
                <a:t>Basal cells</a:t>
              </a:r>
              <a:endParaRPr lang="fr-FR" sz="13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pic>
        <p:nvPicPr>
          <p:cNvPr id="950" name="Image 949"/>
          <p:cNvPicPr/>
          <p:nvPr/>
        </p:nvPicPr>
        <p:blipFill>
          <a:blip r:embed="rId3"/>
          <a:stretch/>
        </p:blipFill>
        <p:spPr>
          <a:xfrm>
            <a:off x="9216000" y="104760"/>
            <a:ext cx="2880000" cy="223524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1FD5E9-8730-4FFC-A4BC-A6AC61617974}"/>
              </a:ext>
            </a:extLst>
          </p:cNvPr>
          <p:cNvSpPr/>
          <p:nvPr/>
        </p:nvSpPr>
        <p:spPr>
          <a:xfrm rot="16200000">
            <a:off x="7646791" y="735628"/>
            <a:ext cx="150509" cy="1780652"/>
          </a:xfrm>
          <a:prstGeom prst="rect">
            <a:avLst/>
          </a:prstGeom>
          <a:solidFill>
            <a:srgbClr val="92D050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 dirty="0">
              <a:effectLst/>
              <a:uFillTx/>
              <a:latin typeface="Arial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584116A-2DCF-48FC-82E3-A08A462DEB32}"/>
              </a:ext>
            </a:extLst>
          </p:cNvPr>
          <p:cNvSpPr txBox="1"/>
          <p:nvPr/>
        </p:nvSpPr>
        <p:spPr>
          <a:xfrm>
            <a:off x="7588234" y="1503831"/>
            <a:ext cx="492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 err="1"/>
              <a:t>Inf</a:t>
            </a:r>
            <a:r>
              <a:rPr lang="fr-FR" sz="900" dirty="0"/>
              <a:t> J3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88E70424-BD6D-A342-2195-73C3C645AD2B}"/>
              </a:ext>
            </a:extLst>
          </p:cNvPr>
          <p:cNvSpPr txBox="1"/>
          <p:nvPr/>
        </p:nvSpPr>
        <p:spPr>
          <a:xfrm>
            <a:off x="3780000" y="477720"/>
            <a:ext cx="4680000" cy="398655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2000" b="1" u="sng" strike="noStrike" dirty="0" err="1">
                <a:solidFill>
                  <a:srgbClr val="000000"/>
                </a:solidFill>
                <a:effectLst/>
                <a:uFillTx/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Cell</a:t>
            </a:r>
            <a:r>
              <a:rPr lang="fr-FR" sz="2000" b="1" u="sng" strike="noStrike" dirty="0">
                <a:solidFill>
                  <a:srgbClr val="000000"/>
                </a:solidFill>
                <a:effectLst/>
                <a:uFillTx/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type </a:t>
            </a:r>
            <a:r>
              <a:rPr lang="fr-FR" sz="2000" b="1" u="sng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conundrum</a:t>
            </a:r>
            <a:endParaRPr lang="fr-FR" sz="2000" b="1" u="sng" strike="noStrike" dirty="0">
              <a:solidFill>
                <a:srgbClr val="000000"/>
              </a:solidFill>
              <a:effectLst/>
              <a:uFillTx/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37E12789-DC50-455A-084F-21FB9DA917A1}"/>
              </a:ext>
            </a:extLst>
          </p:cNvPr>
          <p:cNvGrpSpPr/>
          <p:nvPr/>
        </p:nvGrpSpPr>
        <p:grpSpPr>
          <a:xfrm>
            <a:off x="893216" y="936517"/>
            <a:ext cx="9829214" cy="5874773"/>
            <a:chOff x="893216" y="983227"/>
            <a:chExt cx="9829214" cy="5874773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7A21CA53-24BE-BC8D-60C6-7807CDABD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3216" y="983227"/>
              <a:ext cx="9829214" cy="5744143"/>
            </a:xfrm>
            <a:prstGeom prst="rect">
              <a:avLst/>
            </a:prstGeom>
          </p:spPr>
        </p:pic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3F350C4F-8576-ED9A-BA53-7E5F26C511DF}"/>
                </a:ext>
              </a:extLst>
            </p:cNvPr>
            <p:cNvSpPr/>
            <p:nvPr/>
          </p:nvSpPr>
          <p:spPr>
            <a:xfrm>
              <a:off x="3633324" y="1844984"/>
              <a:ext cx="525982" cy="2023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DC79C34F-3A92-D09D-A714-2969E49C0F4B}"/>
                </a:ext>
              </a:extLst>
            </p:cNvPr>
            <p:cNvSpPr/>
            <p:nvPr/>
          </p:nvSpPr>
          <p:spPr>
            <a:xfrm>
              <a:off x="4651572" y="2047285"/>
              <a:ext cx="525982" cy="2023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BAD34AAB-827F-3EBE-9B11-2C48F5079C76}"/>
                </a:ext>
              </a:extLst>
            </p:cNvPr>
            <p:cNvSpPr/>
            <p:nvPr/>
          </p:nvSpPr>
          <p:spPr>
            <a:xfrm>
              <a:off x="5544832" y="1887100"/>
              <a:ext cx="525982" cy="3624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E6D58C7C-59D8-0150-E988-0EC0AF91EDB6}"/>
                </a:ext>
              </a:extLst>
            </p:cNvPr>
            <p:cNvSpPr/>
            <p:nvPr/>
          </p:nvSpPr>
          <p:spPr>
            <a:xfrm>
              <a:off x="2533246" y="3123832"/>
              <a:ext cx="525982" cy="3624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2E67681B-219D-5583-1A15-88E8B5AC8CE9}"/>
                </a:ext>
              </a:extLst>
            </p:cNvPr>
            <p:cNvSpPr/>
            <p:nvPr/>
          </p:nvSpPr>
          <p:spPr>
            <a:xfrm>
              <a:off x="3517009" y="3066514"/>
              <a:ext cx="525982" cy="3624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760AE55A-EDCD-9848-CFED-ED34ABC1D9D9}"/>
                </a:ext>
              </a:extLst>
            </p:cNvPr>
            <p:cNvSpPr/>
            <p:nvPr/>
          </p:nvSpPr>
          <p:spPr>
            <a:xfrm>
              <a:off x="1622124" y="3066514"/>
              <a:ext cx="525982" cy="3624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7AD0DDCB-DDFC-6830-529B-0E45BA03EB33}"/>
                </a:ext>
              </a:extLst>
            </p:cNvPr>
            <p:cNvSpPr/>
            <p:nvPr/>
          </p:nvSpPr>
          <p:spPr>
            <a:xfrm>
              <a:off x="1497606" y="4683331"/>
              <a:ext cx="525982" cy="3624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DFD43118-BD23-7B54-92C7-CDF3BEE3E18B}"/>
                </a:ext>
              </a:extLst>
            </p:cNvPr>
            <p:cNvSpPr/>
            <p:nvPr/>
          </p:nvSpPr>
          <p:spPr>
            <a:xfrm>
              <a:off x="2991027" y="4591870"/>
              <a:ext cx="525982" cy="3624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44F045CA-A702-2498-484C-780E11535B47}"/>
                </a:ext>
              </a:extLst>
            </p:cNvPr>
            <p:cNvSpPr/>
            <p:nvPr/>
          </p:nvSpPr>
          <p:spPr>
            <a:xfrm>
              <a:off x="4484448" y="4510180"/>
              <a:ext cx="525982" cy="3624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24F76E4B-872B-CA80-4B1B-D67ABE0B7329}"/>
                </a:ext>
              </a:extLst>
            </p:cNvPr>
            <p:cNvSpPr/>
            <p:nvPr/>
          </p:nvSpPr>
          <p:spPr>
            <a:xfrm>
              <a:off x="2832212" y="6462456"/>
              <a:ext cx="633659" cy="3624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7AC693F2-B65A-50E3-6B0C-E988E85B8F60}"/>
                </a:ext>
              </a:extLst>
            </p:cNvPr>
            <p:cNvSpPr/>
            <p:nvPr/>
          </p:nvSpPr>
          <p:spPr>
            <a:xfrm>
              <a:off x="4693600" y="6495514"/>
              <a:ext cx="633659" cy="3624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10131DB0-0FA2-2C6A-40DE-2DD191AF8367}"/>
                </a:ext>
              </a:extLst>
            </p:cNvPr>
            <p:cNvSpPr/>
            <p:nvPr/>
          </p:nvSpPr>
          <p:spPr>
            <a:xfrm>
              <a:off x="5807823" y="4760975"/>
              <a:ext cx="754818" cy="3624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B9CC0A34-AFAB-6A4A-0DD4-5F1FC4CA47E2}"/>
                </a:ext>
              </a:extLst>
            </p:cNvPr>
            <p:cNvSpPr/>
            <p:nvPr/>
          </p:nvSpPr>
          <p:spPr>
            <a:xfrm>
              <a:off x="4572440" y="3108851"/>
              <a:ext cx="839453" cy="3624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88954EB1-4A57-6CCB-29F0-4EEA21A58205}"/>
                </a:ext>
              </a:extLst>
            </p:cNvPr>
            <p:cNvSpPr/>
            <p:nvPr/>
          </p:nvSpPr>
          <p:spPr>
            <a:xfrm>
              <a:off x="6538936" y="3324038"/>
              <a:ext cx="625613" cy="3624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64AF2B28-D4CC-05E9-424F-7AE838A4DBD4}"/>
                </a:ext>
              </a:extLst>
            </p:cNvPr>
            <p:cNvSpPr/>
            <p:nvPr/>
          </p:nvSpPr>
          <p:spPr>
            <a:xfrm>
              <a:off x="7362975" y="3014752"/>
              <a:ext cx="625613" cy="3624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FF643E10-F461-ED1F-81C7-5B227447D079}"/>
                </a:ext>
              </a:extLst>
            </p:cNvPr>
            <p:cNvSpPr/>
            <p:nvPr/>
          </p:nvSpPr>
          <p:spPr>
            <a:xfrm>
              <a:off x="5807823" y="3014752"/>
              <a:ext cx="625613" cy="3624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E7E1E817-132A-FDBC-A01A-DC53840D87FE}"/>
                </a:ext>
              </a:extLst>
            </p:cNvPr>
            <p:cNvSpPr/>
            <p:nvPr/>
          </p:nvSpPr>
          <p:spPr>
            <a:xfrm>
              <a:off x="7533793" y="4862784"/>
              <a:ext cx="625613" cy="3624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E3FB15E4-4EB6-65AE-FB8A-57B63EF0EC9E}"/>
                </a:ext>
              </a:extLst>
            </p:cNvPr>
            <p:cNvSpPr/>
            <p:nvPr/>
          </p:nvSpPr>
          <p:spPr>
            <a:xfrm>
              <a:off x="9034729" y="3101962"/>
              <a:ext cx="625613" cy="3624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A6010C82-D59B-0182-E3EE-A65A1DCE2E1A}"/>
                </a:ext>
              </a:extLst>
            </p:cNvPr>
            <p:cNvSpPr/>
            <p:nvPr/>
          </p:nvSpPr>
          <p:spPr>
            <a:xfrm>
              <a:off x="7220986" y="1586507"/>
              <a:ext cx="625613" cy="3624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9C69755D-2434-CC63-71D1-5EF6D4F263D1}"/>
                </a:ext>
              </a:extLst>
            </p:cNvPr>
            <p:cNvSpPr/>
            <p:nvPr/>
          </p:nvSpPr>
          <p:spPr>
            <a:xfrm>
              <a:off x="6538935" y="1973598"/>
              <a:ext cx="625613" cy="18949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AA7D2040-09B8-B8F3-FCA5-F05260190F3A}"/>
              </a:ext>
            </a:extLst>
          </p:cNvPr>
          <p:cNvSpPr/>
          <p:nvPr/>
        </p:nvSpPr>
        <p:spPr>
          <a:xfrm>
            <a:off x="5359047" y="971045"/>
            <a:ext cx="737748" cy="987228"/>
          </a:xfrm>
          <a:prstGeom prst="roundRect">
            <a:avLst/>
          </a:prstGeom>
          <a:solidFill>
            <a:srgbClr val="8497B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CB60BD0C-35FC-6DD8-07EC-7F12BCC53EAE}"/>
              </a:ext>
            </a:extLst>
          </p:cNvPr>
          <p:cNvSpPr/>
          <p:nvPr/>
        </p:nvSpPr>
        <p:spPr>
          <a:xfrm>
            <a:off x="1925904" y="1844886"/>
            <a:ext cx="4329239" cy="4903872"/>
          </a:xfrm>
          <a:custGeom>
            <a:avLst/>
            <a:gdLst>
              <a:gd name="connsiteX0" fmla="*/ 833480 w 4329239"/>
              <a:gd name="connsiteY0" fmla="*/ 48651 h 4903872"/>
              <a:gd name="connsiteX1" fmla="*/ 720192 w 4329239"/>
              <a:gd name="connsiteY1" fmla="*/ 72927 h 4903872"/>
              <a:gd name="connsiteX2" fmla="*/ 590719 w 4329239"/>
              <a:gd name="connsiteY2" fmla="*/ 113387 h 4903872"/>
              <a:gd name="connsiteX3" fmla="*/ 525983 w 4329239"/>
              <a:gd name="connsiteY3" fmla="*/ 129571 h 4903872"/>
              <a:gd name="connsiteX4" fmla="*/ 404602 w 4329239"/>
              <a:gd name="connsiteY4" fmla="*/ 194307 h 4903872"/>
              <a:gd name="connsiteX5" fmla="*/ 226577 w 4329239"/>
              <a:gd name="connsiteY5" fmla="*/ 283320 h 4903872"/>
              <a:gd name="connsiteX6" fmla="*/ 56645 w 4329239"/>
              <a:gd name="connsiteY6" fmla="*/ 437068 h 4903872"/>
              <a:gd name="connsiteX7" fmla="*/ 0 w 4329239"/>
              <a:gd name="connsiteY7" fmla="*/ 526081 h 4903872"/>
              <a:gd name="connsiteX8" fmla="*/ 24277 w 4329239"/>
              <a:gd name="connsiteY8" fmla="*/ 704106 h 4903872"/>
              <a:gd name="connsiteX9" fmla="*/ 56645 w 4329239"/>
              <a:gd name="connsiteY9" fmla="*/ 736474 h 4903872"/>
              <a:gd name="connsiteX10" fmla="*/ 97105 w 4329239"/>
              <a:gd name="connsiteY10" fmla="*/ 825486 h 4903872"/>
              <a:gd name="connsiteX11" fmla="*/ 161841 w 4329239"/>
              <a:gd name="connsiteY11" fmla="*/ 898314 h 4903872"/>
              <a:gd name="connsiteX12" fmla="*/ 258946 w 4329239"/>
              <a:gd name="connsiteY12" fmla="*/ 1027787 h 4903872"/>
              <a:gd name="connsiteX13" fmla="*/ 275130 w 4329239"/>
              <a:gd name="connsiteY13" fmla="*/ 1068247 h 4903872"/>
              <a:gd name="connsiteX14" fmla="*/ 299406 w 4329239"/>
              <a:gd name="connsiteY14" fmla="*/ 1092523 h 4903872"/>
              <a:gd name="connsiteX15" fmla="*/ 339866 w 4329239"/>
              <a:gd name="connsiteY15" fmla="*/ 1141075 h 4903872"/>
              <a:gd name="connsiteX16" fmla="*/ 461246 w 4329239"/>
              <a:gd name="connsiteY16" fmla="*/ 1262456 h 4903872"/>
              <a:gd name="connsiteX17" fmla="*/ 744468 w 4329239"/>
              <a:gd name="connsiteY17" fmla="*/ 1537585 h 4903872"/>
              <a:gd name="connsiteX18" fmla="*/ 776836 w 4329239"/>
              <a:gd name="connsiteY18" fmla="*/ 1578045 h 4903872"/>
              <a:gd name="connsiteX19" fmla="*/ 801112 w 4329239"/>
              <a:gd name="connsiteY19" fmla="*/ 1626598 h 4903872"/>
              <a:gd name="connsiteX20" fmla="*/ 809204 w 4329239"/>
              <a:gd name="connsiteY20" fmla="*/ 1667058 h 4903872"/>
              <a:gd name="connsiteX21" fmla="*/ 841572 w 4329239"/>
              <a:gd name="connsiteY21" fmla="*/ 1715610 h 4903872"/>
              <a:gd name="connsiteX22" fmla="*/ 849664 w 4329239"/>
              <a:gd name="connsiteY22" fmla="*/ 1780346 h 4903872"/>
              <a:gd name="connsiteX23" fmla="*/ 857756 w 4329239"/>
              <a:gd name="connsiteY23" fmla="*/ 2168764 h 4903872"/>
              <a:gd name="connsiteX24" fmla="*/ 768744 w 4329239"/>
              <a:gd name="connsiteY24" fmla="*/ 2362973 h 4903872"/>
              <a:gd name="connsiteX25" fmla="*/ 655455 w 4329239"/>
              <a:gd name="connsiteY25" fmla="*/ 2605734 h 4903872"/>
              <a:gd name="connsiteX26" fmla="*/ 590719 w 4329239"/>
              <a:gd name="connsiteY26" fmla="*/ 2694746 h 4903872"/>
              <a:gd name="connsiteX27" fmla="*/ 501707 w 4329239"/>
              <a:gd name="connsiteY27" fmla="*/ 2791851 h 4903872"/>
              <a:gd name="connsiteX28" fmla="*/ 404602 w 4329239"/>
              <a:gd name="connsiteY28" fmla="*/ 2994152 h 4903872"/>
              <a:gd name="connsiteX29" fmla="*/ 347958 w 4329239"/>
              <a:gd name="connsiteY29" fmla="*/ 3180268 h 4903872"/>
              <a:gd name="connsiteX30" fmla="*/ 339866 w 4329239"/>
              <a:gd name="connsiteY30" fmla="*/ 3236913 h 4903872"/>
              <a:gd name="connsiteX31" fmla="*/ 323682 w 4329239"/>
              <a:gd name="connsiteY31" fmla="*/ 3325925 h 4903872"/>
              <a:gd name="connsiteX32" fmla="*/ 307498 w 4329239"/>
              <a:gd name="connsiteY32" fmla="*/ 3520134 h 4903872"/>
              <a:gd name="connsiteX33" fmla="*/ 299406 w 4329239"/>
              <a:gd name="connsiteY33" fmla="*/ 3681975 h 4903872"/>
              <a:gd name="connsiteX34" fmla="*/ 283222 w 4329239"/>
              <a:gd name="connsiteY34" fmla="*/ 3900460 h 4903872"/>
              <a:gd name="connsiteX35" fmla="*/ 291314 w 4329239"/>
              <a:gd name="connsiteY35" fmla="*/ 3949012 h 4903872"/>
              <a:gd name="connsiteX36" fmla="*/ 299406 w 4329239"/>
              <a:gd name="connsiteY36" fmla="*/ 4005656 h 4903872"/>
              <a:gd name="connsiteX37" fmla="*/ 307498 w 4329239"/>
              <a:gd name="connsiteY37" fmla="*/ 4038024 h 4903872"/>
              <a:gd name="connsiteX38" fmla="*/ 315590 w 4329239"/>
              <a:gd name="connsiteY38" fmla="*/ 4094668 h 4903872"/>
              <a:gd name="connsiteX39" fmla="*/ 331774 w 4329239"/>
              <a:gd name="connsiteY39" fmla="*/ 4353614 h 4903872"/>
              <a:gd name="connsiteX40" fmla="*/ 347958 w 4329239"/>
              <a:gd name="connsiteY40" fmla="*/ 4418350 h 4903872"/>
              <a:gd name="connsiteX41" fmla="*/ 517891 w 4329239"/>
              <a:gd name="connsiteY41" fmla="*/ 4580190 h 4903872"/>
              <a:gd name="connsiteX42" fmla="*/ 639271 w 4329239"/>
              <a:gd name="connsiteY42" fmla="*/ 4709663 h 4903872"/>
              <a:gd name="connsiteX43" fmla="*/ 663547 w 4329239"/>
              <a:gd name="connsiteY43" fmla="*/ 4725847 h 4903872"/>
              <a:gd name="connsiteX44" fmla="*/ 712100 w 4329239"/>
              <a:gd name="connsiteY44" fmla="*/ 4782491 h 4903872"/>
              <a:gd name="connsiteX45" fmla="*/ 1124793 w 4329239"/>
              <a:gd name="connsiteY45" fmla="*/ 4903872 h 4903872"/>
              <a:gd name="connsiteX46" fmla="*/ 1221898 w 4329239"/>
              <a:gd name="connsiteY46" fmla="*/ 4895780 h 4903872"/>
              <a:gd name="connsiteX47" fmla="*/ 1739788 w 4329239"/>
              <a:gd name="connsiteY47" fmla="*/ 4887688 h 4903872"/>
              <a:gd name="connsiteX48" fmla="*/ 1958273 w 4329239"/>
              <a:gd name="connsiteY48" fmla="*/ 4855320 h 4903872"/>
              <a:gd name="connsiteX49" fmla="*/ 2257678 w 4329239"/>
              <a:gd name="connsiteY49" fmla="*/ 4839136 h 4903872"/>
              <a:gd name="connsiteX50" fmla="*/ 2872673 w 4329239"/>
              <a:gd name="connsiteY50" fmla="*/ 4782491 h 4903872"/>
              <a:gd name="connsiteX51" fmla="*/ 3002146 w 4329239"/>
              <a:gd name="connsiteY51" fmla="*/ 4742031 h 4903872"/>
              <a:gd name="connsiteX52" fmla="*/ 3139710 w 4329239"/>
              <a:gd name="connsiteY52" fmla="*/ 4758215 h 4903872"/>
              <a:gd name="connsiteX53" fmla="*/ 3479576 w 4329239"/>
              <a:gd name="connsiteY53" fmla="*/ 4733939 h 4903872"/>
              <a:gd name="connsiteX54" fmla="*/ 3552404 w 4329239"/>
              <a:gd name="connsiteY54" fmla="*/ 4758215 h 4903872"/>
              <a:gd name="connsiteX55" fmla="*/ 3681877 w 4329239"/>
              <a:gd name="connsiteY55" fmla="*/ 4693479 h 4903872"/>
              <a:gd name="connsiteX56" fmla="*/ 3730429 w 4329239"/>
              <a:gd name="connsiteY56" fmla="*/ 4677295 h 4903872"/>
              <a:gd name="connsiteX57" fmla="*/ 3843717 w 4329239"/>
              <a:gd name="connsiteY57" fmla="*/ 4620651 h 4903872"/>
              <a:gd name="connsiteX58" fmla="*/ 3981282 w 4329239"/>
              <a:gd name="connsiteY58" fmla="*/ 4572098 h 4903872"/>
              <a:gd name="connsiteX59" fmla="*/ 4207859 w 4329239"/>
              <a:gd name="connsiteY59" fmla="*/ 4361706 h 4903872"/>
              <a:gd name="connsiteX60" fmla="*/ 4248319 w 4329239"/>
              <a:gd name="connsiteY60" fmla="*/ 4288877 h 4903872"/>
              <a:gd name="connsiteX61" fmla="*/ 4296871 w 4329239"/>
              <a:gd name="connsiteY61" fmla="*/ 4118944 h 4903872"/>
              <a:gd name="connsiteX62" fmla="*/ 4313055 w 4329239"/>
              <a:gd name="connsiteY62" fmla="*/ 4054208 h 4903872"/>
              <a:gd name="connsiteX63" fmla="*/ 4329239 w 4329239"/>
              <a:gd name="connsiteY63" fmla="*/ 3997564 h 4903872"/>
              <a:gd name="connsiteX64" fmla="*/ 4321147 w 4329239"/>
              <a:gd name="connsiteY64" fmla="*/ 3916644 h 4903872"/>
              <a:gd name="connsiteX65" fmla="*/ 4183583 w 4329239"/>
              <a:gd name="connsiteY65" fmla="*/ 3649606 h 4903872"/>
              <a:gd name="connsiteX66" fmla="*/ 4046018 w 4329239"/>
              <a:gd name="connsiteY66" fmla="*/ 3455398 h 4903872"/>
              <a:gd name="connsiteX67" fmla="*/ 3940822 w 4329239"/>
              <a:gd name="connsiteY67" fmla="*/ 3350201 h 4903872"/>
              <a:gd name="connsiteX68" fmla="*/ 3892269 w 4329239"/>
              <a:gd name="connsiteY68" fmla="*/ 3301649 h 4903872"/>
              <a:gd name="connsiteX69" fmla="*/ 3835625 w 4329239"/>
              <a:gd name="connsiteY69" fmla="*/ 3253097 h 4903872"/>
              <a:gd name="connsiteX70" fmla="*/ 3738521 w 4329239"/>
              <a:gd name="connsiteY70" fmla="*/ 3155992 h 4903872"/>
              <a:gd name="connsiteX71" fmla="*/ 3641416 w 4329239"/>
              <a:gd name="connsiteY71" fmla="*/ 3042704 h 4903872"/>
              <a:gd name="connsiteX72" fmla="*/ 3317735 w 4329239"/>
              <a:gd name="connsiteY72" fmla="*/ 2816127 h 4903872"/>
              <a:gd name="connsiteX73" fmla="*/ 3261091 w 4329239"/>
              <a:gd name="connsiteY73" fmla="*/ 2759483 h 4903872"/>
              <a:gd name="connsiteX74" fmla="*/ 3115434 w 4329239"/>
              <a:gd name="connsiteY74" fmla="*/ 2532906 h 4903872"/>
              <a:gd name="connsiteX75" fmla="*/ 3034514 w 4329239"/>
              <a:gd name="connsiteY75" fmla="*/ 2379157 h 4903872"/>
              <a:gd name="connsiteX76" fmla="*/ 2953593 w 4329239"/>
              <a:gd name="connsiteY76" fmla="*/ 2249684 h 4903872"/>
              <a:gd name="connsiteX77" fmla="*/ 2937409 w 4329239"/>
              <a:gd name="connsiteY77" fmla="*/ 2201132 h 4903872"/>
              <a:gd name="connsiteX78" fmla="*/ 2872673 w 4329239"/>
              <a:gd name="connsiteY78" fmla="*/ 2144488 h 4903872"/>
              <a:gd name="connsiteX79" fmla="*/ 2767477 w 4329239"/>
              <a:gd name="connsiteY79" fmla="*/ 2015015 h 4903872"/>
              <a:gd name="connsiteX80" fmla="*/ 2548992 w 4329239"/>
              <a:gd name="connsiteY80" fmla="*/ 1707518 h 4903872"/>
              <a:gd name="connsiteX81" fmla="*/ 2330507 w 4329239"/>
              <a:gd name="connsiteY81" fmla="*/ 1553769 h 4903872"/>
              <a:gd name="connsiteX82" fmla="*/ 2160574 w 4329239"/>
              <a:gd name="connsiteY82" fmla="*/ 1440481 h 4903872"/>
              <a:gd name="connsiteX83" fmla="*/ 2112022 w 4329239"/>
              <a:gd name="connsiteY83" fmla="*/ 1408113 h 4903872"/>
              <a:gd name="connsiteX84" fmla="*/ 1990641 w 4329239"/>
              <a:gd name="connsiteY84" fmla="*/ 1286732 h 4903872"/>
              <a:gd name="connsiteX85" fmla="*/ 1901629 w 4329239"/>
              <a:gd name="connsiteY85" fmla="*/ 1173444 h 4903872"/>
              <a:gd name="connsiteX86" fmla="*/ 1707420 w 4329239"/>
              <a:gd name="connsiteY86" fmla="*/ 1027787 h 4903872"/>
              <a:gd name="connsiteX87" fmla="*/ 1666960 w 4329239"/>
              <a:gd name="connsiteY87" fmla="*/ 987327 h 4903872"/>
              <a:gd name="connsiteX88" fmla="*/ 1634592 w 4329239"/>
              <a:gd name="connsiteY88" fmla="*/ 946867 h 4903872"/>
              <a:gd name="connsiteX89" fmla="*/ 1586039 w 4329239"/>
              <a:gd name="connsiteY89" fmla="*/ 938775 h 4903872"/>
              <a:gd name="connsiteX90" fmla="*/ 1553671 w 4329239"/>
              <a:gd name="connsiteY90" fmla="*/ 930683 h 4903872"/>
              <a:gd name="connsiteX91" fmla="*/ 1464659 w 4329239"/>
              <a:gd name="connsiteY91" fmla="*/ 809302 h 4903872"/>
              <a:gd name="connsiteX92" fmla="*/ 1424199 w 4329239"/>
              <a:gd name="connsiteY92" fmla="*/ 712198 h 4903872"/>
              <a:gd name="connsiteX93" fmla="*/ 1399923 w 4329239"/>
              <a:gd name="connsiteY93" fmla="*/ 679829 h 4903872"/>
              <a:gd name="connsiteX94" fmla="*/ 1375646 w 4329239"/>
              <a:gd name="connsiteY94" fmla="*/ 623185 h 4903872"/>
              <a:gd name="connsiteX95" fmla="*/ 1367554 w 4329239"/>
              <a:gd name="connsiteY95" fmla="*/ 598909 h 4903872"/>
              <a:gd name="connsiteX96" fmla="*/ 1310910 w 4329239"/>
              <a:gd name="connsiteY96" fmla="*/ 493713 h 4903872"/>
              <a:gd name="connsiteX97" fmla="*/ 1294726 w 4329239"/>
              <a:gd name="connsiteY97" fmla="*/ 437068 h 4903872"/>
              <a:gd name="connsiteX98" fmla="*/ 1286634 w 4329239"/>
              <a:gd name="connsiteY98" fmla="*/ 396608 h 4903872"/>
              <a:gd name="connsiteX99" fmla="*/ 1270450 w 4329239"/>
              <a:gd name="connsiteY99" fmla="*/ 356148 h 4903872"/>
              <a:gd name="connsiteX100" fmla="*/ 1254266 w 4329239"/>
              <a:gd name="connsiteY100" fmla="*/ 307596 h 4903872"/>
              <a:gd name="connsiteX101" fmla="*/ 1246174 w 4329239"/>
              <a:gd name="connsiteY101" fmla="*/ 275228 h 4903872"/>
              <a:gd name="connsiteX102" fmla="*/ 1238082 w 4329239"/>
              <a:gd name="connsiteY102" fmla="*/ 234767 h 4903872"/>
              <a:gd name="connsiteX103" fmla="*/ 1213806 w 4329239"/>
              <a:gd name="connsiteY103" fmla="*/ 202399 h 4903872"/>
              <a:gd name="connsiteX104" fmla="*/ 1173346 w 4329239"/>
              <a:gd name="connsiteY104" fmla="*/ 161939 h 4903872"/>
              <a:gd name="connsiteX105" fmla="*/ 1132885 w 4329239"/>
              <a:gd name="connsiteY105" fmla="*/ 81019 h 4903872"/>
              <a:gd name="connsiteX106" fmla="*/ 1084333 w 4329239"/>
              <a:gd name="connsiteY106" fmla="*/ 56743 h 4903872"/>
              <a:gd name="connsiteX107" fmla="*/ 954861 w 4329239"/>
              <a:gd name="connsiteY107" fmla="*/ 16283 h 4903872"/>
              <a:gd name="connsiteX108" fmla="*/ 890124 w 4329239"/>
              <a:gd name="connsiteY108" fmla="*/ 98 h 4903872"/>
              <a:gd name="connsiteX109" fmla="*/ 833480 w 4329239"/>
              <a:gd name="connsiteY109" fmla="*/ 16283 h 4903872"/>
              <a:gd name="connsiteX110" fmla="*/ 679731 w 4329239"/>
              <a:gd name="connsiteY110" fmla="*/ 153847 h 4903872"/>
              <a:gd name="connsiteX111" fmla="*/ 655455 w 4329239"/>
              <a:gd name="connsiteY111" fmla="*/ 178123 h 4903872"/>
              <a:gd name="connsiteX112" fmla="*/ 623087 w 4329239"/>
              <a:gd name="connsiteY112" fmla="*/ 186215 h 4903872"/>
              <a:gd name="connsiteX113" fmla="*/ 606903 w 4329239"/>
              <a:gd name="connsiteY113" fmla="*/ 194307 h 4903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4329239" h="4903872">
                <a:moveTo>
                  <a:pt x="833480" y="48651"/>
                </a:moveTo>
                <a:cubicBezTo>
                  <a:pt x="814685" y="52410"/>
                  <a:pt x="749720" y="64069"/>
                  <a:pt x="720192" y="72927"/>
                </a:cubicBezTo>
                <a:cubicBezTo>
                  <a:pt x="676883" y="85920"/>
                  <a:pt x="634126" y="100727"/>
                  <a:pt x="590719" y="113387"/>
                </a:cubicBezTo>
                <a:cubicBezTo>
                  <a:pt x="569366" y="119615"/>
                  <a:pt x="546930" y="122090"/>
                  <a:pt x="525983" y="129571"/>
                </a:cubicBezTo>
                <a:cubicBezTo>
                  <a:pt x="502160" y="138079"/>
                  <a:pt x="417172" y="188321"/>
                  <a:pt x="404602" y="194307"/>
                </a:cubicBezTo>
                <a:cubicBezTo>
                  <a:pt x="217823" y="283249"/>
                  <a:pt x="391963" y="184087"/>
                  <a:pt x="226577" y="283320"/>
                </a:cubicBezTo>
                <a:cubicBezTo>
                  <a:pt x="49780" y="510631"/>
                  <a:pt x="333273" y="160440"/>
                  <a:pt x="56645" y="437068"/>
                </a:cubicBezTo>
                <a:cubicBezTo>
                  <a:pt x="31776" y="461937"/>
                  <a:pt x="18882" y="496410"/>
                  <a:pt x="0" y="526081"/>
                </a:cubicBezTo>
                <a:cubicBezTo>
                  <a:pt x="2116" y="559941"/>
                  <a:pt x="-2805" y="658969"/>
                  <a:pt x="24277" y="704106"/>
                </a:cubicBezTo>
                <a:cubicBezTo>
                  <a:pt x="32127" y="717190"/>
                  <a:pt x="45856" y="725685"/>
                  <a:pt x="56645" y="736474"/>
                </a:cubicBezTo>
                <a:cubicBezTo>
                  <a:pt x="65715" y="759150"/>
                  <a:pt x="83565" y="807023"/>
                  <a:pt x="97105" y="825486"/>
                </a:cubicBezTo>
                <a:cubicBezTo>
                  <a:pt x="116313" y="851678"/>
                  <a:pt x="142737" y="872046"/>
                  <a:pt x="161841" y="898314"/>
                </a:cubicBezTo>
                <a:cubicBezTo>
                  <a:pt x="262367" y="1036538"/>
                  <a:pt x="184230" y="971752"/>
                  <a:pt x="258946" y="1027787"/>
                </a:cubicBezTo>
                <a:cubicBezTo>
                  <a:pt x="264341" y="1041274"/>
                  <a:pt x="267431" y="1055929"/>
                  <a:pt x="275130" y="1068247"/>
                </a:cubicBezTo>
                <a:cubicBezTo>
                  <a:pt x="281195" y="1077951"/>
                  <a:pt x="291803" y="1083970"/>
                  <a:pt x="299406" y="1092523"/>
                </a:cubicBezTo>
                <a:cubicBezTo>
                  <a:pt x="313402" y="1108269"/>
                  <a:pt x="325337" y="1125820"/>
                  <a:pt x="339866" y="1141075"/>
                </a:cubicBezTo>
                <a:cubicBezTo>
                  <a:pt x="379327" y="1182510"/>
                  <a:pt x="417565" y="1225496"/>
                  <a:pt x="461246" y="1262456"/>
                </a:cubicBezTo>
                <a:cubicBezTo>
                  <a:pt x="575132" y="1358820"/>
                  <a:pt x="640940" y="1408175"/>
                  <a:pt x="744468" y="1537585"/>
                </a:cubicBezTo>
                <a:cubicBezTo>
                  <a:pt x="755257" y="1551072"/>
                  <a:pt x="767564" y="1563474"/>
                  <a:pt x="776836" y="1578045"/>
                </a:cubicBezTo>
                <a:cubicBezTo>
                  <a:pt x="786550" y="1593311"/>
                  <a:pt x="793020" y="1610414"/>
                  <a:pt x="801112" y="1626598"/>
                </a:cubicBezTo>
                <a:cubicBezTo>
                  <a:pt x="803809" y="1640085"/>
                  <a:pt x="803513" y="1654537"/>
                  <a:pt x="809204" y="1667058"/>
                </a:cubicBezTo>
                <a:cubicBezTo>
                  <a:pt x="817253" y="1684765"/>
                  <a:pt x="835030" y="1697292"/>
                  <a:pt x="841572" y="1715610"/>
                </a:cubicBezTo>
                <a:cubicBezTo>
                  <a:pt x="848886" y="1736090"/>
                  <a:pt x="846967" y="1758767"/>
                  <a:pt x="849664" y="1780346"/>
                </a:cubicBezTo>
                <a:cubicBezTo>
                  <a:pt x="854379" y="1853425"/>
                  <a:pt x="878677" y="2070136"/>
                  <a:pt x="857756" y="2168764"/>
                </a:cubicBezTo>
                <a:cubicBezTo>
                  <a:pt x="826315" y="2316985"/>
                  <a:pt x="819253" y="2261954"/>
                  <a:pt x="768744" y="2362973"/>
                </a:cubicBezTo>
                <a:cubicBezTo>
                  <a:pt x="681160" y="2538141"/>
                  <a:pt x="784596" y="2385436"/>
                  <a:pt x="655455" y="2605734"/>
                </a:cubicBezTo>
                <a:cubicBezTo>
                  <a:pt x="636901" y="2637384"/>
                  <a:pt x="613243" y="2665786"/>
                  <a:pt x="590719" y="2694746"/>
                </a:cubicBezTo>
                <a:cubicBezTo>
                  <a:pt x="555158" y="2740467"/>
                  <a:pt x="540267" y="2753290"/>
                  <a:pt x="501707" y="2791851"/>
                </a:cubicBezTo>
                <a:cubicBezTo>
                  <a:pt x="454121" y="2934610"/>
                  <a:pt x="537901" y="2692009"/>
                  <a:pt x="404602" y="2994152"/>
                </a:cubicBezTo>
                <a:cubicBezTo>
                  <a:pt x="388460" y="3030741"/>
                  <a:pt x="358135" y="3129384"/>
                  <a:pt x="347958" y="3180268"/>
                </a:cubicBezTo>
                <a:cubicBezTo>
                  <a:pt x="344217" y="3198971"/>
                  <a:pt x="343002" y="3218099"/>
                  <a:pt x="339866" y="3236913"/>
                </a:cubicBezTo>
                <a:cubicBezTo>
                  <a:pt x="334908" y="3266660"/>
                  <a:pt x="329077" y="3296254"/>
                  <a:pt x="323682" y="3325925"/>
                </a:cubicBezTo>
                <a:cubicBezTo>
                  <a:pt x="318287" y="3390661"/>
                  <a:pt x="311917" y="3455324"/>
                  <a:pt x="307498" y="3520134"/>
                </a:cubicBezTo>
                <a:cubicBezTo>
                  <a:pt x="303824" y="3574023"/>
                  <a:pt x="302847" y="3628070"/>
                  <a:pt x="299406" y="3681975"/>
                </a:cubicBezTo>
                <a:cubicBezTo>
                  <a:pt x="294754" y="3754855"/>
                  <a:pt x="288617" y="3827632"/>
                  <a:pt x="283222" y="3900460"/>
                </a:cubicBezTo>
                <a:cubicBezTo>
                  <a:pt x="285919" y="3916644"/>
                  <a:pt x="288819" y="3932796"/>
                  <a:pt x="291314" y="3949012"/>
                </a:cubicBezTo>
                <a:cubicBezTo>
                  <a:pt x="294214" y="3967863"/>
                  <a:pt x="295994" y="3986891"/>
                  <a:pt x="299406" y="4005656"/>
                </a:cubicBezTo>
                <a:cubicBezTo>
                  <a:pt x="301395" y="4016598"/>
                  <a:pt x="305509" y="4027082"/>
                  <a:pt x="307498" y="4038024"/>
                </a:cubicBezTo>
                <a:cubicBezTo>
                  <a:pt x="310910" y="4056789"/>
                  <a:pt x="312893" y="4075787"/>
                  <a:pt x="315590" y="4094668"/>
                </a:cubicBezTo>
                <a:cubicBezTo>
                  <a:pt x="305310" y="4248870"/>
                  <a:pt x="299407" y="4191778"/>
                  <a:pt x="331774" y="4353614"/>
                </a:cubicBezTo>
                <a:cubicBezTo>
                  <a:pt x="336136" y="4375425"/>
                  <a:pt x="333840" y="4401162"/>
                  <a:pt x="347958" y="4418350"/>
                </a:cubicBezTo>
                <a:cubicBezTo>
                  <a:pt x="397609" y="4478795"/>
                  <a:pt x="464391" y="4523123"/>
                  <a:pt x="517891" y="4580190"/>
                </a:cubicBezTo>
                <a:cubicBezTo>
                  <a:pt x="558351" y="4623348"/>
                  <a:pt x="590049" y="4676848"/>
                  <a:pt x="639271" y="4709663"/>
                </a:cubicBezTo>
                <a:cubicBezTo>
                  <a:pt x="647363" y="4715058"/>
                  <a:pt x="656670" y="4718970"/>
                  <a:pt x="663547" y="4725847"/>
                </a:cubicBezTo>
                <a:cubicBezTo>
                  <a:pt x="681132" y="4743431"/>
                  <a:pt x="690646" y="4769915"/>
                  <a:pt x="712100" y="4782491"/>
                </a:cubicBezTo>
                <a:cubicBezTo>
                  <a:pt x="873304" y="4876990"/>
                  <a:pt x="939665" y="4870814"/>
                  <a:pt x="1124793" y="4903872"/>
                </a:cubicBezTo>
                <a:cubicBezTo>
                  <a:pt x="1157161" y="4901175"/>
                  <a:pt x="1189429" y="4896634"/>
                  <a:pt x="1221898" y="4895780"/>
                </a:cubicBezTo>
                <a:cubicBezTo>
                  <a:pt x="1394489" y="4891238"/>
                  <a:pt x="1567397" y="4897160"/>
                  <a:pt x="1739788" y="4887688"/>
                </a:cubicBezTo>
                <a:cubicBezTo>
                  <a:pt x="1813300" y="4883649"/>
                  <a:pt x="1884971" y="4862192"/>
                  <a:pt x="1958273" y="4855320"/>
                </a:cubicBezTo>
                <a:cubicBezTo>
                  <a:pt x="2057784" y="4845991"/>
                  <a:pt x="2157876" y="4844531"/>
                  <a:pt x="2257678" y="4839136"/>
                </a:cubicBezTo>
                <a:cubicBezTo>
                  <a:pt x="2753424" y="4756511"/>
                  <a:pt x="2547589" y="4752938"/>
                  <a:pt x="2872673" y="4782491"/>
                </a:cubicBezTo>
                <a:cubicBezTo>
                  <a:pt x="2915831" y="4769004"/>
                  <a:pt x="2957498" y="4749175"/>
                  <a:pt x="3002146" y="4742031"/>
                </a:cubicBezTo>
                <a:cubicBezTo>
                  <a:pt x="3006748" y="4741295"/>
                  <a:pt x="3130723" y="4757092"/>
                  <a:pt x="3139710" y="4758215"/>
                </a:cubicBezTo>
                <a:cubicBezTo>
                  <a:pt x="3256704" y="4743591"/>
                  <a:pt x="3347076" y="4730858"/>
                  <a:pt x="3479576" y="4733939"/>
                </a:cubicBezTo>
                <a:cubicBezTo>
                  <a:pt x="3505158" y="4734534"/>
                  <a:pt x="3528128" y="4750123"/>
                  <a:pt x="3552404" y="4758215"/>
                </a:cubicBezTo>
                <a:cubicBezTo>
                  <a:pt x="3720471" y="4702193"/>
                  <a:pt x="3538009" y="4770946"/>
                  <a:pt x="3681877" y="4693479"/>
                </a:cubicBezTo>
                <a:cubicBezTo>
                  <a:pt x="3696897" y="4685391"/>
                  <a:pt x="3714872" y="4684296"/>
                  <a:pt x="3730429" y="4677295"/>
                </a:cubicBezTo>
                <a:cubicBezTo>
                  <a:pt x="3768930" y="4659969"/>
                  <a:pt x="3803664" y="4634002"/>
                  <a:pt x="3843717" y="4620651"/>
                </a:cubicBezTo>
                <a:cubicBezTo>
                  <a:pt x="3938410" y="4589087"/>
                  <a:pt x="3892586" y="4605360"/>
                  <a:pt x="3981282" y="4572098"/>
                </a:cubicBezTo>
                <a:cubicBezTo>
                  <a:pt x="4079030" y="4492677"/>
                  <a:pt x="4132046" y="4459817"/>
                  <a:pt x="4207859" y="4361706"/>
                </a:cubicBezTo>
                <a:cubicBezTo>
                  <a:pt x="4224840" y="4339731"/>
                  <a:pt x="4234832" y="4313153"/>
                  <a:pt x="4248319" y="4288877"/>
                </a:cubicBezTo>
                <a:cubicBezTo>
                  <a:pt x="4309073" y="4045860"/>
                  <a:pt x="4238827" y="4316296"/>
                  <a:pt x="4296871" y="4118944"/>
                </a:cubicBezTo>
                <a:cubicBezTo>
                  <a:pt x="4303147" y="4097605"/>
                  <a:pt x="4307324" y="4075700"/>
                  <a:pt x="4313055" y="4054208"/>
                </a:cubicBezTo>
                <a:cubicBezTo>
                  <a:pt x="4318115" y="4035234"/>
                  <a:pt x="4323844" y="4016445"/>
                  <a:pt x="4329239" y="3997564"/>
                </a:cubicBezTo>
                <a:cubicBezTo>
                  <a:pt x="4326542" y="3970591"/>
                  <a:pt x="4324730" y="3943514"/>
                  <a:pt x="4321147" y="3916644"/>
                </a:cubicBezTo>
                <a:cubicBezTo>
                  <a:pt x="4307251" y="3812420"/>
                  <a:pt x="4248699" y="3751930"/>
                  <a:pt x="4183583" y="3649606"/>
                </a:cubicBezTo>
                <a:cubicBezTo>
                  <a:pt x="4134477" y="3572441"/>
                  <a:pt x="4109020" y="3526618"/>
                  <a:pt x="4046018" y="3455398"/>
                </a:cubicBezTo>
                <a:cubicBezTo>
                  <a:pt x="4013161" y="3418255"/>
                  <a:pt x="3975888" y="3385267"/>
                  <a:pt x="3940822" y="3350201"/>
                </a:cubicBezTo>
                <a:cubicBezTo>
                  <a:pt x="3924638" y="3334017"/>
                  <a:pt x="3909647" y="3316544"/>
                  <a:pt x="3892269" y="3301649"/>
                </a:cubicBezTo>
                <a:cubicBezTo>
                  <a:pt x="3873388" y="3285465"/>
                  <a:pt x="3853678" y="3270200"/>
                  <a:pt x="3835625" y="3253097"/>
                </a:cubicBezTo>
                <a:cubicBezTo>
                  <a:pt x="3802394" y="3221615"/>
                  <a:pt x="3768311" y="3190747"/>
                  <a:pt x="3738521" y="3155992"/>
                </a:cubicBezTo>
                <a:cubicBezTo>
                  <a:pt x="3706153" y="3118229"/>
                  <a:pt x="3680525" y="3073432"/>
                  <a:pt x="3641416" y="3042704"/>
                </a:cubicBezTo>
                <a:cubicBezTo>
                  <a:pt x="3206351" y="2700868"/>
                  <a:pt x="3531092" y="3016934"/>
                  <a:pt x="3317735" y="2816127"/>
                </a:cubicBezTo>
                <a:cubicBezTo>
                  <a:pt x="3298290" y="2797826"/>
                  <a:pt x="3277772" y="2780334"/>
                  <a:pt x="3261091" y="2759483"/>
                </a:cubicBezTo>
                <a:cubicBezTo>
                  <a:pt x="3216834" y="2704162"/>
                  <a:pt x="3148881" y="2592758"/>
                  <a:pt x="3115434" y="2532906"/>
                </a:cubicBezTo>
                <a:cubicBezTo>
                  <a:pt x="3087182" y="2482350"/>
                  <a:pt x="3063248" y="2429441"/>
                  <a:pt x="3034514" y="2379157"/>
                </a:cubicBezTo>
                <a:cubicBezTo>
                  <a:pt x="3009264" y="2334969"/>
                  <a:pt x="2977964" y="2294363"/>
                  <a:pt x="2953593" y="2249684"/>
                </a:cubicBezTo>
                <a:cubicBezTo>
                  <a:pt x="2945424" y="2234708"/>
                  <a:pt x="2947810" y="2214654"/>
                  <a:pt x="2937409" y="2201132"/>
                </a:cubicBezTo>
                <a:cubicBezTo>
                  <a:pt x="2919927" y="2178405"/>
                  <a:pt x="2892006" y="2165663"/>
                  <a:pt x="2872673" y="2144488"/>
                </a:cubicBezTo>
                <a:cubicBezTo>
                  <a:pt x="2835179" y="2103423"/>
                  <a:pt x="2799798" y="2060264"/>
                  <a:pt x="2767477" y="2015015"/>
                </a:cubicBezTo>
                <a:cubicBezTo>
                  <a:pt x="2673394" y="1883299"/>
                  <a:pt x="2667116" y="1825640"/>
                  <a:pt x="2548992" y="1707518"/>
                </a:cubicBezTo>
                <a:cubicBezTo>
                  <a:pt x="2440543" y="1599071"/>
                  <a:pt x="2532485" y="1681853"/>
                  <a:pt x="2330507" y="1553769"/>
                </a:cubicBezTo>
                <a:cubicBezTo>
                  <a:pt x="2273015" y="1517310"/>
                  <a:pt x="2217218" y="1478244"/>
                  <a:pt x="2160574" y="1440481"/>
                </a:cubicBezTo>
                <a:cubicBezTo>
                  <a:pt x="2144390" y="1429692"/>
                  <a:pt x="2125776" y="1421867"/>
                  <a:pt x="2112022" y="1408113"/>
                </a:cubicBezTo>
                <a:cubicBezTo>
                  <a:pt x="2071562" y="1367653"/>
                  <a:pt x="2025992" y="1331725"/>
                  <a:pt x="1990641" y="1286732"/>
                </a:cubicBezTo>
                <a:cubicBezTo>
                  <a:pt x="1960970" y="1248969"/>
                  <a:pt x="1934825" y="1208149"/>
                  <a:pt x="1901629" y="1173444"/>
                </a:cubicBezTo>
                <a:cubicBezTo>
                  <a:pt x="1843969" y="1113163"/>
                  <a:pt x="1772536" y="1078433"/>
                  <a:pt x="1707420" y="1027787"/>
                </a:cubicBezTo>
                <a:cubicBezTo>
                  <a:pt x="1692365" y="1016077"/>
                  <a:pt x="1679719" y="1001504"/>
                  <a:pt x="1666960" y="987327"/>
                </a:cubicBezTo>
                <a:cubicBezTo>
                  <a:pt x="1655406" y="974489"/>
                  <a:pt x="1649402" y="955753"/>
                  <a:pt x="1634592" y="946867"/>
                </a:cubicBezTo>
                <a:cubicBezTo>
                  <a:pt x="1620523" y="938425"/>
                  <a:pt x="1602128" y="941993"/>
                  <a:pt x="1586039" y="938775"/>
                </a:cubicBezTo>
                <a:cubicBezTo>
                  <a:pt x="1575134" y="936594"/>
                  <a:pt x="1564460" y="933380"/>
                  <a:pt x="1553671" y="930683"/>
                </a:cubicBezTo>
                <a:cubicBezTo>
                  <a:pt x="1524000" y="890223"/>
                  <a:pt x="1492067" y="851328"/>
                  <a:pt x="1464659" y="809302"/>
                </a:cubicBezTo>
                <a:cubicBezTo>
                  <a:pt x="1335033" y="610542"/>
                  <a:pt x="1480683" y="825168"/>
                  <a:pt x="1424199" y="712198"/>
                </a:cubicBezTo>
                <a:cubicBezTo>
                  <a:pt x="1418168" y="700135"/>
                  <a:pt x="1408015" y="690619"/>
                  <a:pt x="1399923" y="679829"/>
                </a:cubicBezTo>
                <a:cubicBezTo>
                  <a:pt x="1380946" y="622898"/>
                  <a:pt x="1405645" y="693180"/>
                  <a:pt x="1375646" y="623185"/>
                </a:cubicBezTo>
                <a:cubicBezTo>
                  <a:pt x="1372286" y="615345"/>
                  <a:pt x="1371084" y="606674"/>
                  <a:pt x="1367554" y="598909"/>
                </a:cubicBezTo>
                <a:cubicBezTo>
                  <a:pt x="1342928" y="544732"/>
                  <a:pt x="1337966" y="538806"/>
                  <a:pt x="1310910" y="493713"/>
                </a:cubicBezTo>
                <a:cubicBezTo>
                  <a:pt x="1305515" y="474831"/>
                  <a:pt x="1299489" y="456119"/>
                  <a:pt x="1294726" y="437068"/>
                </a:cubicBezTo>
                <a:cubicBezTo>
                  <a:pt x="1291390" y="423725"/>
                  <a:pt x="1290586" y="409782"/>
                  <a:pt x="1286634" y="396608"/>
                </a:cubicBezTo>
                <a:cubicBezTo>
                  <a:pt x="1282460" y="382695"/>
                  <a:pt x="1275414" y="369799"/>
                  <a:pt x="1270450" y="356148"/>
                </a:cubicBezTo>
                <a:cubicBezTo>
                  <a:pt x="1264620" y="340116"/>
                  <a:pt x="1259168" y="323936"/>
                  <a:pt x="1254266" y="307596"/>
                </a:cubicBezTo>
                <a:cubicBezTo>
                  <a:pt x="1251070" y="296944"/>
                  <a:pt x="1248587" y="286085"/>
                  <a:pt x="1246174" y="275228"/>
                </a:cubicBezTo>
                <a:cubicBezTo>
                  <a:pt x="1243190" y="261801"/>
                  <a:pt x="1243668" y="247336"/>
                  <a:pt x="1238082" y="234767"/>
                </a:cubicBezTo>
                <a:cubicBezTo>
                  <a:pt x="1232605" y="222443"/>
                  <a:pt x="1221645" y="213374"/>
                  <a:pt x="1213806" y="202399"/>
                </a:cubicBezTo>
                <a:cubicBezTo>
                  <a:pt x="1189285" y="168069"/>
                  <a:pt x="1208657" y="185479"/>
                  <a:pt x="1173346" y="161939"/>
                </a:cubicBezTo>
                <a:cubicBezTo>
                  <a:pt x="1160172" y="122420"/>
                  <a:pt x="1161644" y="109778"/>
                  <a:pt x="1132885" y="81019"/>
                </a:cubicBezTo>
                <a:cubicBezTo>
                  <a:pt x="1112196" y="60330"/>
                  <a:pt x="1108465" y="67712"/>
                  <a:pt x="1084333" y="56743"/>
                </a:cubicBezTo>
                <a:cubicBezTo>
                  <a:pt x="988534" y="13198"/>
                  <a:pt x="1054003" y="28676"/>
                  <a:pt x="954861" y="16283"/>
                </a:cubicBezTo>
                <a:cubicBezTo>
                  <a:pt x="938126" y="10704"/>
                  <a:pt x="905750" y="-1204"/>
                  <a:pt x="890124" y="98"/>
                </a:cubicBezTo>
                <a:cubicBezTo>
                  <a:pt x="870555" y="1729"/>
                  <a:pt x="852361" y="10888"/>
                  <a:pt x="833480" y="16283"/>
                </a:cubicBezTo>
                <a:cubicBezTo>
                  <a:pt x="775962" y="102560"/>
                  <a:pt x="876007" y="-42429"/>
                  <a:pt x="679731" y="153847"/>
                </a:cubicBezTo>
                <a:cubicBezTo>
                  <a:pt x="671639" y="161939"/>
                  <a:pt x="665391" y="172445"/>
                  <a:pt x="655455" y="178123"/>
                </a:cubicBezTo>
                <a:cubicBezTo>
                  <a:pt x="645799" y="183641"/>
                  <a:pt x="633638" y="182698"/>
                  <a:pt x="623087" y="186215"/>
                </a:cubicBezTo>
                <a:cubicBezTo>
                  <a:pt x="617365" y="188122"/>
                  <a:pt x="612298" y="191610"/>
                  <a:pt x="606903" y="19430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8633324D-8E72-FC51-22D4-C0FC4A4C167A}"/>
              </a:ext>
            </a:extLst>
          </p:cNvPr>
          <p:cNvSpPr/>
          <p:nvPr/>
        </p:nvSpPr>
        <p:spPr>
          <a:xfrm>
            <a:off x="1602223" y="1820708"/>
            <a:ext cx="4406464" cy="4774301"/>
          </a:xfrm>
          <a:custGeom>
            <a:avLst/>
            <a:gdLst>
              <a:gd name="connsiteX0" fmla="*/ 1327094 w 4406464"/>
              <a:gd name="connsiteY0" fmla="*/ 48553 h 4774301"/>
              <a:gd name="connsiteX1" fmla="*/ 1060057 w 4406464"/>
              <a:gd name="connsiteY1" fmla="*/ 80921 h 4774301"/>
              <a:gd name="connsiteX2" fmla="*/ 720191 w 4406464"/>
              <a:gd name="connsiteY2" fmla="*/ 210393 h 4774301"/>
              <a:gd name="connsiteX3" fmla="*/ 606903 w 4406464"/>
              <a:gd name="connsiteY3" fmla="*/ 250853 h 4774301"/>
              <a:gd name="connsiteX4" fmla="*/ 525982 w 4406464"/>
              <a:gd name="connsiteY4" fmla="*/ 315590 h 4774301"/>
              <a:gd name="connsiteX5" fmla="*/ 202301 w 4406464"/>
              <a:gd name="connsiteY5" fmla="*/ 542167 h 4774301"/>
              <a:gd name="connsiteX6" fmla="*/ 72828 w 4406464"/>
              <a:gd name="connsiteY6" fmla="*/ 720192 h 4774301"/>
              <a:gd name="connsiteX7" fmla="*/ 16184 w 4406464"/>
              <a:gd name="connsiteY7" fmla="*/ 817296 h 4774301"/>
              <a:gd name="connsiteX8" fmla="*/ 8092 w 4406464"/>
              <a:gd name="connsiteY8" fmla="*/ 873940 h 4774301"/>
              <a:gd name="connsiteX9" fmla="*/ 0 w 4406464"/>
              <a:gd name="connsiteY9" fmla="*/ 922492 h 4774301"/>
              <a:gd name="connsiteX10" fmla="*/ 8092 w 4406464"/>
              <a:gd name="connsiteY10" fmla="*/ 1011505 h 4774301"/>
              <a:gd name="connsiteX11" fmla="*/ 48552 w 4406464"/>
              <a:gd name="connsiteY11" fmla="*/ 1197622 h 4774301"/>
              <a:gd name="connsiteX12" fmla="*/ 113289 w 4406464"/>
              <a:gd name="connsiteY12" fmla="*/ 1254266 h 4774301"/>
              <a:gd name="connsiteX13" fmla="*/ 161841 w 4406464"/>
              <a:gd name="connsiteY13" fmla="*/ 1286634 h 4774301"/>
              <a:gd name="connsiteX14" fmla="*/ 218485 w 4406464"/>
              <a:gd name="connsiteY14" fmla="*/ 1310910 h 4774301"/>
              <a:gd name="connsiteX15" fmla="*/ 267037 w 4406464"/>
              <a:gd name="connsiteY15" fmla="*/ 1343278 h 4774301"/>
              <a:gd name="connsiteX16" fmla="*/ 509798 w 4406464"/>
              <a:gd name="connsiteY16" fmla="*/ 1488935 h 4774301"/>
              <a:gd name="connsiteX17" fmla="*/ 598811 w 4406464"/>
              <a:gd name="connsiteY17" fmla="*/ 1553671 h 4774301"/>
              <a:gd name="connsiteX18" fmla="*/ 647363 w 4406464"/>
              <a:gd name="connsiteY18" fmla="*/ 1610315 h 4774301"/>
              <a:gd name="connsiteX19" fmla="*/ 793019 w 4406464"/>
              <a:gd name="connsiteY19" fmla="*/ 1747880 h 4774301"/>
              <a:gd name="connsiteX20" fmla="*/ 930584 w 4406464"/>
              <a:gd name="connsiteY20" fmla="*/ 1877353 h 4774301"/>
              <a:gd name="connsiteX21" fmla="*/ 1108609 w 4406464"/>
              <a:gd name="connsiteY21" fmla="*/ 2217218 h 4774301"/>
              <a:gd name="connsiteX22" fmla="*/ 1124793 w 4406464"/>
              <a:gd name="connsiteY22" fmla="*/ 2338599 h 4774301"/>
              <a:gd name="connsiteX23" fmla="*/ 1132885 w 4406464"/>
              <a:gd name="connsiteY23" fmla="*/ 2411427 h 4774301"/>
              <a:gd name="connsiteX24" fmla="*/ 1100517 w 4406464"/>
              <a:gd name="connsiteY24" fmla="*/ 2848397 h 4774301"/>
              <a:gd name="connsiteX25" fmla="*/ 1060057 w 4406464"/>
              <a:gd name="connsiteY25" fmla="*/ 2994053 h 4774301"/>
              <a:gd name="connsiteX26" fmla="*/ 1003412 w 4406464"/>
              <a:gd name="connsiteY26" fmla="*/ 3050698 h 4774301"/>
              <a:gd name="connsiteX27" fmla="*/ 971044 w 4406464"/>
              <a:gd name="connsiteY27" fmla="*/ 3091158 h 4774301"/>
              <a:gd name="connsiteX28" fmla="*/ 938676 w 4406464"/>
              <a:gd name="connsiteY28" fmla="*/ 3147802 h 4774301"/>
              <a:gd name="connsiteX29" fmla="*/ 817296 w 4406464"/>
              <a:gd name="connsiteY29" fmla="*/ 3317735 h 4774301"/>
              <a:gd name="connsiteX30" fmla="*/ 720191 w 4406464"/>
              <a:gd name="connsiteY30" fmla="*/ 3576680 h 4774301"/>
              <a:gd name="connsiteX31" fmla="*/ 655455 w 4406464"/>
              <a:gd name="connsiteY31" fmla="*/ 3770889 h 4774301"/>
              <a:gd name="connsiteX32" fmla="*/ 614995 w 4406464"/>
              <a:gd name="connsiteY32" fmla="*/ 3948914 h 4774301"/>
              <a:gd name="connsiteX33" fmla="*/ 639271 w 4406464"/>
              <a:gd name="connsiteY33" fmla="*/ 4337331 h 4774301"/>
              <a:gd name="connsiteX34" fmla="*/ 679731 w 4406464"/>
              <a:gd name="connsiteY34" fmla="*/ 4482988 h 4774301"/>
              <a:gd name="connsiteX35" fmla="*/ 704007 w 4406464"/>
              <a:gd name="connsiteY35" fmla="*/ 4539632 h 4774301"/>
              <a:gd name="connsiteX36" fmla="*/ 736375 w 4406464"/>
              <a:gd name="connsiteY36" fmla="*/ 4580092 h 4774301"/>
              <a:gd name="connsiteX37" fmla="*/ 890124 w 4406464"/>
              <a:gd name="connsiteY37" fmla="*/ 4717657 h 4774301"/>
              <a:gd name="connsiteX38" fmla="*/ 1124793 w 4406464"/>
              <a:gd name="connsiteY38" fmla="*/ 4774301 h 4774301"/>
              <a:gd name="connsiteX39" fmla="*/ 1844984 w 4406464"/>
              <a:gd name="connsiteY39" fmla="*/ 4766209 h 4774301"/>
              <a:gd name="connsiteX40" fmla="*/ 1893536 w 4406464"/>
              <a:gd name="connsiteY40" fmla="*/ 4741933 h 4774301"/>
              <a:gd name="connsiteX41" fmla="*/ 1982549 w 4406464"/>
              <a:gd name="connsiteY41" fmla="*/ 4709565 h 4774301"/>
              <a:gd name="connsiteX42" fmla="*/ 2241494 w 4406464"/>
              <a:gd name="connsiteY42" fmla="*/ 4628645 h 4774301"/>
              <a:gd name="connsiteX43" fmla="*/ 2322414 w 4406464"/>
              <a:gd name="connsiteY43" fmla="*/ 4636737 h 4774301"/>
              <a:gd name="connsiteX44" fmla="*/ 2443795 w 4406464"/>
              <a:gd name="connsiteY44" fmla="*/ 4604368 h 4774301"/>
              <a:gd name="connsiteX45" fmla="*/ 2548991 w 4406464"/>
              <a:gd name="connsiteY45" fmla="*/ 4596276 h 4774301"/>
              <a:gd name="connsiteX46" fmla="*/ 2638004 w 4406464"/>
              <a:gd name="connsiteY46" fmla="*/ 4588184 h 4774301"/>
              <a:gd name="connsiteX47" fmla="*/ 2913133 w 4406464"/>
              <a:gd name="connsiteY47" fmla="*/ 4596276 h 4774301"/>
              <a:gd name="connsiteX48" fmla="*/ 3131618 w 4406464"/>
              <a:gd name="connsiteY48" fmla="*/ 4661013 h 4774301"/>
              <a:gd name="connsiteX49" fmla="*/ 3285366 w 4406464"/>
              <a:gd name="connsiteY49" fmla="*/ 4644829 h 4774301"/>
              <a:gd name="connsiteX50" fmla="*/ 3463391 w 4406464"/>
              <a:gd name="connsiteY50" fmla="*/ 4661013 h 4774301"/>
              <a:gd name="connsiteX51" fmla="*/ 3600956 w 4406464"/>
              <a:gd name="connsiteY51" fmla="*/ 4677197 h 4774301"/>
              <a:gd name="connsiteX52" fmla="*/ 3851809 w 4406464"/>
              <a:gd name="connsiteY52" fmla="*/ 4693381 h 4774301"/>
              <a:gd name="connsiteX53" fmla="*/ 3989373 w 4406464"/>
              <a:gd name="connsiteY53" fmla="*/ 4677197 h 4774301"/>
              <a:gd name="connsiteX54" fmla="*/ 4070294 w 4406464"/>
              <a:gd name="connsiteY54" fmla="*/ 4644829 h 4774301"/>
              <a:gd name="connsiteX55" fmla="*/ 4094570 w 4406464"/>
              <a:gd name="connsiteY55" fmla="*/ 4620553 h 4774301"/>
              <a:gd name="connsiteX56" fmla="*/ 4264503 w 4406464"/>
              <a:gd name="connsiteY56" fmla="*/ 4531540 h 4774301"/>
              <a:gd name="connsiteX57" fmla="*/ 4337331 w 4406464"/>
              <a:gd name="connsiteY57" fmla="*/ 4385884 h 4774301"/>
              <a:gd name="connsiteX58" fmla="*/ 4361607 w 4406464"/>
              <a:gd name="connsiteY58" fmla="*/ 4313055 h 4774301"/>
              <a:gd name="connsiteX59" fmla="*/ 4393975 w 4406464"/>
              <a:gd name="connsiteY59" fmla="*/ 4232135 h 4774301"/>
              <a:gd name="connsiteX60" fmla="*/ 4385883 w 4406464"/>
              <a:gd name="connsiteY60" fmla="*/ 3892269 h 4774301"/>
              <a:gd name="connsiteX61" fmla="*/ 4337331 w 4406464"/>
              <a:gd name="connsiteY61" fmla="*/ 3762797 h 4774301"/>
              <a:gd name="connsiteX62" fmla="*/ 4321147 w 4406464"/>
              <a:gd name="connsiteY62" fmla="*/ 3722337 h 4774301"/>
              <a:gd name="connsiteX63" fmla="*/ 4232135 w 4406464"/>
              <a:gd name="connsiteY63" fmla="*/ 3633324 h 4774301"/>
              <a:gd name="connsiteX64" fmla="*/ 4135030 w 4406464"/>
              <a:gd name="connsiteY64" fmla="*/ 3568588 h 4774301"/>
              <a:gd name="connsiteX65" fmla="*/ 4013650 w 4406464"/>
              <a:gd name="connsiteY65" fmla="*/ 3422931 h 4774301"/>
              <a:gd name="connsiteX66" fmla="*/ 3932729 w 4406464"/>
              <a:gd name="connsiteY66" fmla="*/ 3342011 h 4774301"/>
              <a:gd name="connsiteX67" fmla="*/ 3811349 w 4406464"/>
              <a:gd name="connsiteY67" fmla="*/ 3204446 h 4774301"/>
              <a:gd name="connsiteX68" fmla="*/ 3746612 w 4406464"/>
              <a:gd name="connsiteY68" fmla="*/ 3099250 h 4774301"/>
              <a:gd name="connsiteX69" fmla="*/ 3673784 w 4406464"/>
              <a:gd name="connsiteY69" fmla="*/ 3074974 h 4774301"/>
              <a:gd name="connsiteX70" fmla="*/ 3609048 w 4406464"/>
              <a:gd name="connsiteY70" fmla="*/ 3034514 h 4774301"/>
              <a:gd name="connsiteX71" fmla="*/ 3560496 w 4406464"/>
              <a:gd name="connsiteY71" fmla="*/ 2994053 h 4774301"/>
              <a:gd name="connsiteX72" fmla="*/ 3511943 w 4406464"/>
              <a:gd name="connsiteY72" fmla="*/ 2929317 h 4774301"/>
              <a:gd name="connsiteX73" fmla="*/ 3463391 w 4406464"/>
              <a:gd name="connsiteY73" fmla="*/ 2880765 h 4774301"/>
              <a:gd name="connsiteX74" fmla="*/ 3350103 w 4406464"/>
              <a:gd name="connsiteY74" fmla="*/ 2751292 h 4774301"/>
              <a:gd name="connsiteX75" fmla="*/ 3236814 w 4406464"/>
              <a:gd name="connsiteY75" fmla="*/ 2638004 h 4774301"/>
              <a:gd name="connsiteX76" fmla="*/ 3188262 w 4406464"/>
              <a:gd name="connsiteY76" fmla="*/ 2573268 h 4774301"/>
              <a:gd name="connsiteX77" fmla="*/ 3074973 w 4406464"/>
              <a:gd name="connsiteY77" fmla="*/ 2443795 h 4774301"/>
              <a:gd name="connsiteX78" fmla="*/ 2977869 w 4406464"/>
              <a:gd name="connsiteY78" fmla="*/ 2298138 h 4774301"/>
              <a:gd name="connsiteX79" fmla="*/ 2921225 w 4406464"/>
              <a:gd name="connsiteY79" fmla="*/ 2192942 h 4774301"/>
              <a:gd name="connsiteX80" fmla="*/ 2880765 w 4406464"/>
              <a:gd name="connsiteY80" fmla="*/ 2136298 h 4774301"/>
              <a:gd name="connsiteX81" fmla="*/ 2848396 w 4406464"/>
              <a:gd name="connsiteY81" fmla="*/ 2079653 h 4774301"/>
              <a:gd name="connsiteX82" fmla="*/ 2807936 w 4406464"/>
              <a:gd name="connsiteY82" fmla="*/ 2039193 h 4774301"/>
              <a:gd name="connsiteX83" fmla="*/ 2743200 w 4406464"/>
              <a:gd name="connsiteY83" fmla="*/ 1925905 h 4774301"/>
              <a:gd name="connsiteX84" fmla="*/ 2686556 w 4406464"/>
              <a:gd name="connsiteY84" fmla="*/ 1804524 h 4774301"/>
              <a:gd name="connsiteX85" fmla="*/ 2573267 w 4406464"/>
              <a:gd name="connsiteY85" fmla="*/ 1666960 h 4774301"/>
              <a:gd name="connsiteX86" fmla="*/ 2492347 w 4406464"/>
              <a:gd name="connsiteY86" fmla="*/ 1529395 h 4774301"/>
              <a:gd name="connsiteX87" fmla="*/ 2459979 w 4406464"/>
              <a:gd name="connsiteY87" fmla="*/ 1480843 h 4774301"/>
              <a:gd name="connsiteX88" fmla="*/ 2435703 w 4406464"/>
              <a:gd name="connsiteY88" fmla="*/ 1456567 h 4774301"/>
              <a:gd name="connsiteX89" fmla="*/ 2362874 w 4406464"/>
              <a:gd name="connsiteY89" fmla="*/ 1302818 h 4774301"/>
              <a:gd name="connsiteX90" fmla="*/ 2338598 w 4406464"/>
              <a:gd name="connsiteY90" fmla="*/ 1229990 h 4774301"/>
              <a:gd name="connsiteX91" fmla="*/ 2306230 w 4406464"/>
              <a:gd name="connsiteY91" fmla="*/ 1189530 h 4774301"/>
              <a:gd name="connsiteX92" fmla="*/ 2184850 w 4406464"/>
              <a:gd name="connsiteY92" fmla="*/ 1027689 h 4774301"/>
              <a:gd name="connsiteX93" fmla="*/ 2144389 w 4406464"/>
              <a:gd name="connsiteY93" fmla="*/ 1003413 h 4774301"/>
              <a:gd name="connsiteX94" fmla="*/ 2079653 w 4406464"/>
              <a:gd name="connsiteY94" fmla="*/ 930584 h 4774301"/>
              <a:gd name="connsiteX95" fmla="*/ 2047285 w 4406464"/>
              <a:gd name="connsiteY95" fmla="*/ 898216 h 4774301"/>
              <a:gd name="connsiteX96" fmla="*/ 1998733 w 4406464"/>
              <a:gd name="connsiteY96" fmla="*/ 849664 h 4774301"/>
              <a:gd name="connsiteX97" fmla="*/ 1990641 w 4406464"/>
              <a:gd name="connsiteY97" fmla="*/ 809204 h 4774301"/>
              <a:gd name="connsiteX98" fmla="*/ 1982549 w 4406464"/>
              <a:gd name="connsiteY98" fmla="*/ 784928 h 4774301"/>
              <a:gd name="connsiteX99" fmla="*/ 1942089 w 4406464"/>
              <a:gd name="connsiteY99" fmla="*/ 623087 h 4774301"/>
              <a:gd name="connsiteX100" fmla="*/ 1925904 w 4406464"/>
              <a:gd name="connsiteY100" fmla="*/ 582627 h 4774301"/>
              <a:gd name="connsiteX101" fmla="*/ 1909720 w 4406464"/>
              <a:gd name="connsiteY101" fmla="*/ 534075 h 4774301"/>
              <a:gd name="connsiteX102" fmla="*/ 1877352 w 4406464"/>
              <a:gd name="connsiteY102" fmla="*/ 436970 h 4774301"/>
              <a:gd name="connsiteX103" fmla="*/ 1853076 w 4406464"/>
              <a:gd name="connsiteY103" fmla="*/ 404602 h 4774301"/>
              <a:gd name="connsiteX104" fmla="*/ 1836892 w 4406464"/>
              <a:gd name="connsiteY104" fmla="*/ 380326 h 4774301"/>
              <a:gd name="connsiteX105" fmla="*/ 1804524 w 4406464"/>
              <a:gd name="connsiteY105" fmla="*/ 299406 h 4774301"/>
              <a:gd name="connsiteX106" fmla="*/ 1796432 w 4406464"/>
              <a:gd name="connsiteY106" fmla="*/ 267038 h 4774301"/>
              <a:gd name="connsiteX107" fmla="*/ 1755972 w 4406464"/>
              <a:gd name="connsiteY107" fmla="*/ 194209 h 4774301"/>
              <a:gd name="connsiteX108" fmla="*/ 1675051 w 4406464"/>
              <a:gd name="connsiteY108" fmla="*/ 105197 h 4774301"/>
              <a:gd name="connsiteX109" fmla="*/ 1650775 w 4406464"/>
              <a:gd name="connsiteY109" fmla="*/ 64737 h 4774301"/>
              <a:gd name="connsiteX110" fmla="*/ 1626499 w 4406464"/>
              <a:gd name="connsiteY110" fmla="*/ 56645 h 4774301"/>
              <a:gd name="connsiteX111" fmla="*/ 1569855 w 4406464"/>
              <a:gd name="connsiteY111" fmla="*/ 32368 h 4774301"/>
              <a:gd name="connsiteX112" fmla="*/ 1472750 w 4406464"/>
              <a:gd name="connsiteY112" fmla="*/ 8092 h 4774301"/>
              <a:gd name="connsiteX113" fmla="*/ 1440382 w 4406464"/>
              <a:gd name="connsiteY113" fmla="*/ 0 h 4774301"/>
              <a:gd name="connsiteX114" fmla="*/ 1286634 w 4406464"/>
              <a:gd name="connsiteY114" fmla="*/ 0 h 4774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4406464" h="4774301">
                <a:moveTo>
                  <a:pt x="1327094" y="48553"/>
                </a:moveTo>
                <a:cubicBezTo>
                  <a:pt x="1238082" y="59342"/>
                  <a:pt x="1147798" y="62449"/>
                  <a:pt x="1060057" y="80921"/>
                </a:cubicBezTo>
                <a:cubicBezTo>
                  <a:pt x="916793" y="111082"/>
                  <a:pt x="849291" y="157946"/>
                  <a:pt x="720191" y="210393"/>
                </a:cubicBezTo>
                <a:cubicBezTo>
                  <a:pt x="683041" y="225485"/>
                  <a:pt x="644666" y="237366"/>
                  <a:pt x="606903" y="250853"/>
                </a:cubicBezTo>
                <a:cubicBezTo>
                  <a:pt x="579929" y="272432"/>
                  <a:pt x="554339" y="295864"/>
                  <a:pt x="525982" y="315590"/>
                </a:cubicBezTo>
                <a:cubicBezTo>
                  <a:pt x="322735" y="456980"/>
                  <a:pt x="499797" y="291644"/>
                  <a:pt x="202301" y="542167"/>
                </a:cubicBezTo>
                <a:cubicBezTo>
                  <a:pt x="90546" y="636276"/>
                  <a:pt x="134550" y="617323"/>
                  <a:pt x="72828" y="720192"/>
                </a:cubicBezTo>
                <a:cubicBezTo>
                  <a:pt x="-622" y="842608"/>
                  <a:pt x="80863" y="666379"/>
                  <a:pt x="16184" y="817296"/>
                </a:cubicBezTo>
                <a:cubicBezTo>
                  <a:pt x="13487" y="836177"/>
                  <a:pt x="10992" y="855089"/>
                  <a:pt x="8092" y="873940"/>
                </a:cubicBezTo>
                <a:cubicBezTo>
                  <a:pt x="5597" y="890156"/>
                  <a:pt x="0" y="906085"/>
                  <a:pt x="0" y="922492"/>
                </a:cubicBezTo>
                <a:cubicBezTo>
                  <a:pt x="0" y="952285"/>
                  <a:pt x="5618" y="981815"/>
                  <a:pt x="8092" y="1011505"/>
                </a:cubicBezTo>
                <a:cubicBezTo>
                  <a:pt x="10426" y="1039516"/>
                  <a:pt x="9720" y="1171734"/>
                  <a:pt x="48552" y="1197622"/>
                </a:cubicBezTo>
                <a:cubicBezTo>
                  <a:pt x="117662" y="1243695"/>
                  <a:pt x="9147" y="1169060"/>
                  <a:pt x="113289" y="1254266"/>
                </a:cubicBezTo>
                <a:cubicBezTo>
                  <a:pt x="128343" y="1266583"/>
                  <a:pt x="144715" y="1277412"/>
                  <a:pt x="161841" y="1286634"/>
                </a:cubicBezTo>
                <a:cubicBezTo>
                  <a:pt x="179928" y="1296373"/>
                  <a:pt x="200398" y="1301171"/>
                  <a:pt x="218485" y="1310910"/>
                </a:cubicBezTo>
                <a:cubicBezTo>
                  <a:pt x="235611" y="1320132"/>
                  <a:pt x="250272" y="1333416"/>
                  <a:pt x="267037" y="1343278"/>
                </a:cubicBezTo>
                <a:cubicBezTo>
                  <a:pt x="441371" y="1445826"/>
                  <a:pt x="269892" y="1328998"/>
                  <a:pt x="509798" y="1488935"/>
                </a:cubicBezTo>
                <a:cubicBezTo>
                  <a:pt x="540324" y="1509286"/>
                  <a:pt x="571301" y="1529398"/>
                  <a:pt x="598811" y="1553671"/>
                </a:cubicBezTo>
                <a:cubicBezTo>
                  <a:pt x="617458" y="1570124"/>
                  <a:pt x="629779" y="1592730"/>
                  <a:pt x="647363" y="1610315"/>
                </a:cubicBezTo>
                <a:cubicBezTo>
                  <a:pt x="694586" y="1657538"/>
                  <a:pt x="744428" y="1702066"/>
                  <a:pt x="793019" y="1747880"/>
                </a:cubicBezTo>
                <a:cubicBezTo>
                  <a:pt x="838835" y="1791079"/>
                  <a:pt x="898186" y="1823357"/>
                  <a:pt x="930584" y="1877353"/>
                </a:cubicBezTo>
                <a:cubicBezTo>
                  <a:pt x="1061226" y="2095088"/>
                  <a:pt x="1001656" y="1981920"/>
                  <a:pt x="1108609" y="2217218"/>
                </a:cubicBezTo>
                <a:cubicBezTo>
                  <a:pt x="1114004" y="2257678"/>
                  <a:pt x="1119730" y="2298096"/>
                  <a:pt x="1124793" y="2338599"/>
                </a:cubicBezTo>
                <a:cubicBezTo>
                  <a:pt x="1127823" y="2362836"/>
                  <a:pt x="1134047" y="2387029"/>
                  <a:pt x="1132885" y="2411427"/>
                </a:cubicBezTo>
                <a:cubicBezTo>
                  <a:pt x="1125938" y="2557317"/>
                  <a:pt x="1118633" y="2703469"/>
                  <a:pt x="1100517" y="2848397"/>
                </a:cubicBezTo>
                <a:cubicBezTo>
                  <a:pt x="1094267" y="2898398"/>
                  <a:pt x="1081863" y="2948625"/>
                  <a:pt x="1060057" y="2994053"/>
                </a:cubicBezTo>
                <a:cubicBezTo>
                  <a:pt x="1048502" y="3018126"/>
                  <a:pt x="1021456" y="3031014"/>
                  <a:pt x="1003412" y="3050698"/>
                </a:cubicBezTo>
                <a:cubicBezTo>
                  <a:pt x="991741" y="3063430"/>
                  <a:pt x="980624" y="3076787"/>
                  <a:pt x="971044" y="3091158"/>
                </a:cubicBezTo>
                <a:cubicBezTo>
                  <a:pt x="958981" y="3109252"/>
                  <a:pt x="950887" y="3129807"/>
                  <a:pt x="938676" y="3147802"/>
                </a:cubicBezTo>
                <a:cubicBezTo>
                  <a:pt x="899590" y="3205403"/>
                  <a:pt x="852173" y="3257492"/>
                  <a:pt x="817296" y="3317735"/>
                </a:cubicBezTo>
                <a:cubicBezTo>
                  <a:pt x="784569" y="3374263"/>
                  <a:pt x="741796" y="3511864"/>
                  <a:pt x="720191" y="3576680"/>
                </a:cubicBezTo>
                <a:lnTo>
                  <a:pt x="655455" y="3770889"/>
                </a:lnTo>
                <a:cubicBezTo>
                  <a:pt x="627328" y="3911525"/>
                  <a:pt x="642514" y="3852595"/>
                  <a:pt x="614995" y="3948914"/>
                </a:cubicBezTo>
                <a:cubicBezTo>
                  <a:pt x="626152" y="4384049"/>
                  <a:pt x="599685" y="4139402"/>
                  <a:pt x="639271" y="4337331"/>
                </a:cubicBezTo>
                <a:cubicBezTo>
                  <a:pt x="656709" y="4424522"/>
                  <a:pt x="634403" y="4359956"/>
                  <a:pt x="679731" y="4482988"/>
                </a:cubicBezTo>
                <a:cubicBezTo>
                  <a:pt x="686833" y="4502264"/>
                  <a:pt x="693656" y="4521888"/>
                  <a:pt x="704007" y="4539632"/>
                </a:cubicBezTo>
                <a:cubicBezTo>
                  <a:pt x="712710" y="4554551"/>
                  <a:pt x="726795" y="4565721"/>
                  <a:pt x="736375" y="4580092"/>
                </a:cubicBezTo>
                <a:cubicBezTo>
                  <a:pt x="793118" y="4665207"/>
                  <a:pt x="750091" y="4655421"/>
                  <a:pt x="890124" y="4717657"/>
                </a:cubicBezTo>
                <a:cubicBezTo>
                  <a:pt x="986138" y="4760330"/>
                  <a:pt x="1036606" y="4763278"/>
                  <a:pt x="1124793" y="4774301"/>
                </a:cubicBezTo>
                <a:lnTo>
                  <a:pt x="1844984" y="4766209"/>
                </a:lnTo>
                <a:cubicBezTo>
                  <a:pt x="1863062" y="4765448"/>
                  <a:pt x="1876805" y="4748822"/>
                  <a:pt x="1893536" y="4741933"/>
                </a:cubicBezTo>
                <a:cubicBezTo>
                  <a:pt x="1922730" y="4729912"/>
                  <a:pt x="1953163" y="4721109"/>
                  <a:pt x="1982549" y="4709565"/>
                </a:cubicBezTo>
                <a:cubicBezTo>
                  <a:pt x="2175496" y="4633765"/>
                  <a:pt x="2057151" y="4665513"/>
                  <a:pt x="2241494" y="4628645"/>
                </a:cubicBezTo>
                <a:cubicBezTo>
                  <a:pt x="2268467" y="4631342"/>
                  <a:pt x="2295306" y="4636737"/>
                  <a:pt x="2322414" y="4636737"/>
                </a:cubicBezTo>
                <a:cubicBezTo>
                  <a:pt x="2375795" y="4636737"/>
                  <a:pt x="2387237" y="4614652"/>
                  <a:pt x="2443795" y="4604368"/>
                </a:cubicBezTo>
                <a:cubicBezTo>
                  <a:pt x="2478397" y="4598077"/>
                  <a:pt x="2513944" y="4599197"/>
                  <a:pt x="2548991" y="4596276"/>
                </a:cubicBezTo>
                <a:lnTo>
                  <a:pt x="2638004" y="4588184"/>
                </a:lnTo>
                <a:lnTo>
                  <a:pt x="2913133" y="4596276"/>
                </a:lnTo>
                <a:cubicBezTo>
                  <a:pt x="2988278" y="4607363"/>
                  <a:pt x="3131618" y="4661013"/>
                  <a:pt x="3131618" y="4661013"/>
                </a:cubicBezTo>
                <a:cubicBezTo>
                  <a:pt x="3182867" y="4655618"/>
                  <a:pt x="3233856" y="4646344"/>
                  <a:pt x="3285366" y="4644829"/>
                </a:cubicBezTo>
                <a:cubicBezTo>
                  <a:pt x="3362208" y="4642569"/>
                  <a:pt x="3396505" y="4652652"/>
                  <a:pt x="3463391" y="4661013"/>
                </a:cubicBezTo>
                <a:cubicBezTo>
                  <a:pt x="3509206" y="4666740"/>
                  <a:pt x="3554944" y="4673363"/>
                  <a:pt x="3600956" y="4677197"/>
                </a:cubicBezTo>
                <a:cubicBezTo>
                  <a:pt x="3684458" y="4684155"/>
                  <a:pt x="3851809" y="4693381"/>
                  <a:pt x="3851809" y="4693381"/>
                </a:cubicBezTo>
                <a:cubicBezTo>
                  <a:pt x="3923917" y="4705399"/>
                  <a:pt x="3897240" y="4707908"/>
                  <a:pt x="3989373" y="4677197"/>
                </a:cubicBezTo>
                <a:cubicBezTo>
                  <a:pt x="4016934" y="4668010"/>
                  <a:pt x="4070294" y="4644829"/>
                  <a:pt x="4070294" y="4644829"/>
                </a:cubicBezTo>
                <a:cubicBezTo>
                  <a:pt x="4078386" y="4636737"/>
                  <a:pt x="4084685" y="4626319"/>
                  <a:pt x="4094570" y="4620553"/>
                </a:cubicBezTo>
                <a:cubicBezTo>
                  <a:pt x="4149804" y="4588333"/>
                  <a:pt x="4218527" y="4575983"/>
                  <a:pt x="4264503" y="4531540"/>
                </a:cubicBezTo>
                <a:cubicBezTo>
                  <a:pt x="4303532" y="4493812"/>
                  <a:pt x="4315285" y="4435488"/>
                  <a:pt x="4337331" y="4385884"/>
                </a:cubicBezTo>
                <a:cubicBezTo>
                  <a:pt x="4347724" y="4362500"/>
                  <a:pt x="4352421" y="4336939"/>
                  <a:pt x="4361607" y="4313055"/>
                </a:cubicBezTo>
                <a:cubicBezTo>
                  <a:pt x="4421144" y="4158258"/>
                  <a:pt x="4323456" y="4443693"/>
                  <a:pt x="4393975" y="4232135"/>
                </a:cubicBezTo>
                <a:cubicBezTo>
                  <a:pt x="4414372" y="4089359"/>
                  <a:pt x="4408452" y="4157455"/>
                  <a:pt x="4385883" y="3892269"/>
                </a:cubicBezTo>
                <a:cubicBezTo>
                  <a:pt x="4377189" y="3790113"/>
                  <a:pt x="4388253" y="3813719"/>
                  <a:pt x="4337331" y="3762797"/>
                </a:cubicBezTo>
                <a:cubicBezTo>
                  <a:pt x="4331936" y="3749310"/>
                  <a:pt x="4329204" y="3734423"/>
                  <a:pt x="4321147" y="3722337"/>
                </a:cubicBezTo>
                <a:cubicBezTo>
                  <a:pt x="4299066" y="3689215"/>
                  <a:pt x="4265823" y="3655783"/>
                  <a:pt x="4232135" y="3633324"/>
                </a:cubicBezTo>
                <a:cubicBezTo>
                  <a:pt x="4171070" y="3592615"/>
                  <a:pt x="4184072" y="3614361"/>
                  <a:pt x="4135030" y="3568588"/>
                </a:cubicBezTo>
                <a:cubicBezTo>
                  <a:pt x="3924398" y="3371998"/>
                  <a:pt x="4148853" y="3585175"/>
                  <a:pt x="4013650" y="3422931"/>
                </a:cubicBezTo>
                <a:cubicBezTo>
                  <a:pt x="3989229" y="3393626"/>
                  <a:pt x="3959703" y="3368984"/>
                  <a:pt x="3932729" y="3342011"/>
                </a:cubicBezTo>
                <a:cubicBezTo>
                  <a:pt x="3881065" y="3290348"/>
                  <a:pt x="3858476" y="3270979"/>
                  <a:pt x="3811349" y="3204446"/>
                </a:cubicBezTo>
                <a:cubicBezTo>
                  <a:pt x="3787550" y="3170848"/>
                  <a:pt x="3776594" y="3127469"/>
                  <a:pt x="3746612" y="3099250"/>
                </a:cubicBezTo>
                <a:cubicBezTo>
                  <a:pt x="3727978" y="3081712"/>
                  <a:pt x="3697668" y="3084160"/>
                  <a:pt x="3673784" y="3074974"/>
                </a:cubicBezTo>
                <a:cubicBezTo>
                  <a:pt x="3646219" y="3064372"/>
                  <a:pt x="3632209" y="3053043"/>
                  <a:pt x="3609048" y="3034514"/>
                </a:cubicBezTo>
                <a:cubicBezTo>
                  <a:pt x="3592597" y="3021353"/>
                  <a:pt x="3574785" y="3009533"/>
                  <a:pt x="3560496" y="2994053"/>
                </a:cubicBezTo>
                <a:cubicBezTo>
                  <a:pt x="3542200" y="2974233"/>
                  <a:pt x="3529497" y="2949797"/>
                  <a:pt x="3511943" y="2929317"/>
                </a:cubicBezTo>
                <a:cubicBezTo>
                  <a:pt x="3497048" y="2911939"/>
                  <a:pt x="3478787" y="2897701"/>
                  <a:pt x="3463391" y="2880765"/>
                </a:cubicBezTo>
                <a:cubicBezTo>
                  <a:pt x="3424816" y="2838332"/>
                  <a:pt x="3390653" y="2791842"/>
                  <a:pt x="3350103" y="2751292"/>
                </a:cubicBezTo>
                <a:cubicBezTo>
                  <a:pt x="3312340" y="2713529"/>
                  <a:pt x="3272738" y="2677520"/>
                  <a:pt x="3236814" y="2638004"/>
                </a:cubicBezTo>
                <a:cubicBezTo>
                  <a:pt x="3218670" y="2618045"/>
                  <a:pt x="3206488" y="2593152"/>
                  <a:pt x="3188262" y="2573268"/>
                </a:cubicBezTo>
                <a:cubicBezTo>
                  <a:pt x="3079443" y="2454555"/>
                  <a:pt x="3244291" y="2697774"/>
                  <a:pt x="3074973" y="2443795"/>
                </a:cubicBezTo>
                <a:cubicBezTo>
                  <a:pt x="3042605" y="2395243"/>
                  <a:pt x="3008362" y="2347889"/>
                  <a:pt x="2977869" y="2298138"/>
                </a:cubicBezTo>
                <a:cubicBezTo>
                  <a:pt x="2957058" y="2264183"/>
                  <a:pt x="2941715" y="2227092"/>
                  <a:pt x="2921225" y="2192942"/>
                </a:cubicBezTo>
                <a:cubicBezTo>
                  <a:pt x="2909287" y="2173045"/>
                  <a:pt x="2893312" y="2155816"/>
                  <a:pt x="2880765" y="2136298"/>
                </a:cubicBezTo>
                <a:cubicBezTo>
                  <a:pt x="2869005" y="2118005"/>
                  <a:pt x="2861444" y="2097051"/>
                  <a:pt x="2848396" y="2079653"/>
                </a:cubicBezTo>
                <a:cubicBezTo>
                  <a:pt x="2836952" y="2064395"/>
                  <a:pt x="2818706" y="2054934"/>
                  <a:pt x="2807936" y="2039193"/>
                </a:cubicBezTo>
                <a:cubicBezTo>
                  <a:pt x="2783376" y="2003298"/>
                  <a:pt x="2761593" y="1965318"/>
                  <a:pt x="2743200" y="1925905"/>
                </a:cubicBezTo>
                <a:cubicBezTo>
                  <a:pt x="2724319" y="1885445"/>
                  <a:pt x="2711053" y="1841853"/>
                  <a:pt x="2686556" y="1804524"/>
                </a:cubicBezTo>
                <a:cubicBezTo>
                  <a:pt x="2653964" y="1754860"/>
                  <a:pt x="2608396" y="1714863"/>
                  <a:pt x="2573267" y="1666960"/>
                </a:cubicBezTo>
                <a:cubicBezTo>
                  <a:pt x="2433604" y="1476510"/>
                  <a:pt x="2547044" y="1620557"/>
                  <a:pt x="2492347" y="1529395"/>
                </a:cubicBezTo>
                <a:cubicBezTo>
                  <a:pt x="2482340" y="1512716"/>
                  <a:pt x="2471921" y="1496196"/>
                  <a:pt x="2459979" y="1480843"/>
                </a:cubicBezTo>
                <a:cubicBezTo>
                  <a:pt x="2452953" y="1471810"/>
                  <a:pt x="2441591" y="1466380"/>
                  <a:pt x="2435703" y="1456567"/>
                </a:cubicBezTo>
                <a:cubicBezTo>
                  <a:pt x="2419835" y="1430121"/>
                  <a:pt x="2377637" y="1342186"/>
                  <a:pt x="2362874" y="1302818"/>
                </a:cubicBezTo>
                <a:cubicBezTo>
                  <a:pt x="2353889" y="1278858"/>
                  <a:pt x="2350042" y="1252878"/>
                  <a:pt x="2338598" y="1229990"/>
                </a:cubicBezTo>
                <a:cubicBezTo>
                  <a:pt x="2330874" y="1214542"/>
                  <a:pt x="2316269" y="1203584"/>
                  <a:pt x="2306230" y="1189530"/>
                </a:cubicBezTo>
                <a:cubicBezTo>
                  <a:pt x="2281731" y="1155231"/>
                  <a:pt x="2216608" y="1046743"/>
                  <a:pt x="2184850" y="1027689"/>
                </a:cubicBezTo>
                <a:cubicBezTo>
                  <a:pt x="2171363" y="1019597"/>
                  <a:pt x="2156671" y="1013238"/>
                  <a:pt x="2144389" y="1003413"/>
                </a:cubicBezTo>
                <a:cubicBezTo>
                  <a:pt x="2095492" y="964296"/>
                  <a:pt x="2114595" y="970519"/>
                  <a:pt x="2079653" y="930584"/>
                </a:cubicBezTo>
                <a:cubicBezTo>
                  <a:pt x="2069605" y="919101"/>
                  <a:pt x="2056653" y="910260"/>
                  <a:pt x="2047285" y="898216"/>
                </a:cubicBezTo>
                <a:cubicBezTo>
                  <a:pt x="2007155" y="846620"/>
                  <a:pt x="2044148" y="864802"/>
                  <a:pt x="1998733" y="849664"/>
                </a:cubicBezTo>
                <a:cubicBezTo>
                  <a:pt x="1996036" y="836177"/>
                  <a:pt x="1993977" y="822547"/>
                  <a:pt x="1990641" y="809204"/>
                </a:cubicBezTo>
                <a:cubicBezTo>
                  <a:pt x="1988572" y="800929"/>
                  <a:pt x="1984618" y="793203"/>
                  <a:pt x="1982549" y="784928"/>
                </a:cubicBezTo>
                <a:cubicBezTo>
                  <a:pt x="1959948" y="694523"/>
                  <a:pt x="1972594" y="720699"/>
                  <a:pt x="1942089" y="623087"/>
                </a:cubicBezTo>
                <a:cubicBezTo>
                  <a:pt x="1937756" y="609223"/>
                  <a:pt x="1930868" y="596278"/>
                  <a:pt x="1925904" y="582627"/>
                </a:cubicBezTo>
                <a:cubicBezTo>
                  <a:pt x="1920074" y="566595"/>
                  <a:pt x="1914407" y="550478"/>
                  <a:pt x="1909720" y="534075"/>
                </a:cubicBezTo>
                <a:cubicBezTo>
                  <a:pt x="1902614" y="509204"/>
                  <a:pt x="1891162" y="461829"/>
                  <a:pt x="1877352" y="436970"/>
                </a:cubicBezTo>
                <a:cubicBezTo>
                  <a:pt x="1870802" y="425181"/>
                  <a:pt x="1860915" y="415577"/>
                  <a:pt x="1853076" y="404602"/>
                </a:cubicBezTo>
                <a:cubicBezTo>
                  <a:pt x="1847423" y="396688"/>
                  <a:pt x="1842287" y="388418"/>
                  <a:pt x="1836892" y="380326"/>
                </a:cubicBezTo>
                <a:cubicBezTo>
                  <a:pt x="1819900" y="295365"/>
                  <a:pt x="1842527" y="384912"/>
                  <a:pt x="1804524" y="299406"/>
                </a:cubicBezTo>
                <a:cubicBezTo>
                  <a:pt x="1800007" y="289243"/>
                  <a:pt x="1800337" y="277451"/>
                  <a:pt x="1796432" y="267038"/>
                </a:cubicBezTo>
                <a:cubicBezTo>
                  <a:pt x="1791091" y="252794"/>
                  <a:pt x="1763147" y="203040"/>
                  <a:pt x="1755972" y="194209"/>
                </a:cubicBezTo>
                <a:cubicBezTo>
                  <a:pt x="1730686" y="163088"/>
                  <a:pt x="1700337" y="136318"/>
                  <a:pt x="1675051" y="105197"/>
                </a:cubicBezTo>
                <a:cubicBezTo>
                  <a:pt x="1665133" y="92990"/>
                  <a:pt x="1661896" y="75858"/>
                  <a:pt x="1650775" y="64737"/>
                </a:cubicBezTo>
                <a:cubicBezTo>
                  <a:pt x="1644744" y="58706"/>
                  <a:pt x="1634339" y="60005"/>
                  <a:pt x="1626499" y="56645"/>
                </a:cubicBezTo>
                <a:cubicBezTo>
                  <a:pt x="1587824" y="40070"/>
                  <a:pt x="1604640" y="41855"/>
                  <a:pt x="1569855" y="32368"/>
                </a:cubicBezTo>
                <a:lnTo>
                  <a:pt x="1472750" y="8092"/>
                </a:lnTo>
                <a:cubicBezTo>
                  <a:pt x="1461961" y="5395"/>
                  <a:pt x="1451503" y="0"/>
                  <a:pt x="1440382" y="0"/>
                </a:cubicBezTo>
                <a:lnTo>
                  <a:pt x="1286634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orme libre : forme 44">
            <a:extLst>
              <a:ext uri="{FF2B5EF4-FFF2-40B4-BE49-F238E27FC236}">
                <a16:creationId xmlns:a16="http://schemas.microsoft.com/office/drawing/2014/main" id="{421BFCFE-0AB2-9C6C-9C4E-0BB8C0FC3A61}"/>
              </a:ext>
            </a:extLst>
          </p:cNvPr>
          <p:cNvSpPr/>
          <p:nvPr/>
        </p:nvSpPr>
        <p:spPr>
          <a:xfrm>
            <a:off x="2019523" y="1806179"/>
            <a:ext cx="3726173" cy="4821300"/>
          </a:xfrm>
          <a:custGeom>
            <a:avLst/>
            <a:gdLst>
              <a:gd name="connsiteX0" fmla="*/ 327575 w 4298709"/>
              <a:gd name="connsiteY0" fmla="*/ 0 h 4821300"/>
              <a:gd name="connsiteX1" fmla="*/ 2071134 w 4298709"/>
              <a:gd name="connsiteY1" fmla="*/ 0 h 4821300"/>
              <a:gd name="connsiteX2" fmla="*/ 2398709 w 4298709"/>
              <a:gd name="connsiteY2" fmla="*/ 327575 h 4821300"/>
              <a:gd name="connsiteX3" fmla="*/ 2398709 w 4298709"/>
              <a:gd name="connsiteY3" fmla="*/ 1389807 h 4821300"/>
              <a:gd name="connsiteX4" fmla="*/ 3459578 w 4298709"/>
              <a:gd name="connsiteY4" fmla="*/ 1389807 h 4821300"/>
              <a:gd name="connsiteX5" fmla="*/ 3787153 w 4298709"/>
              <a:gd name="connsiteY5" fmla="*/ 1717382 h 4821300"/>
              <a:gd name="connsiteX6" fmla="*/ 3787153 w 4298709"/>
              <a:gd name="connsiteY6" fmla="*/ 2855887 h 4821300"/>
              <a:gd name="connsiteX7" fmla="*/ 3971134 w 4298709"/>
              <a:gd name="connsiteY7" fmla="*/ 2855887 h 4821300"/>
              <a:gd name="connsiteX8" fmla="*/ 4298709 w 4298709"/>
              <a:gd name="connsiteY8" fmla="*/ 3183462 h 4821300"/>
              <a:gd name="connsiteX9" fmla="*/ 4298709 w 4298709"/>
              <a:gd name="connsiteY9" fmla="*/ 4493725 h 4821300"/>
              <a:gd name="connsiteX10" fmla="*/ 3971134 w 4298709"/>
              <a:gd name="connsiteY10" fmla="*/ 4821300 h 4821300"/>
              <a:gd name="connsiteX11" fmla="*/ 2227575 w 4298709"/>
              <a:gd name="connsiteY11" fmla="*/ 4821300 h 4821300"/>
              <a:gd name="connsiteX12" fmla="*/ 2212368 w 4298709"/>
              <a:gd name="connsiteY12" fmla="*/ 4819767 h 4821300"/>
              <a:gd name="connsiteX13" fmla="*/ 511877 w 4298709"/>
              <a:gd name="connsiteY13" fmla="*/ 4819767 h 4821300"/>
              <a:gd name="connsiteX14" fmla="*/ 184302 w 4298709"/>
              <a:gd name="connsiteY14" fmla="*/ 4492192 h 4821300"/>
              <a:gd name="connsiteX15" fmla="*/ 184302 w 4298709"/>
              <a:gd name="connsiteY15" fmla="*/ 3181929 h 4821300"/>
              <a:gd name="connsiteX16" fmla="*/ 511877 w 4298709"/>
              <a:gd name="connsiteY16" fmla="*/ 2854354 h 4821300"/>
              <a:gd name="connsiteX17" fmla="*/ 550167 w 4298709"/>
              <a:gd name="connsiteY17" fmla="*/ 2854354 h 4821300"/>
              <a:gd name="connsiteX18" fmla="*/ 550167 w 4298709"/>
              <a:gd name="connsiteY18" fmla="*/ 1965413 h 4821300"/>
              <a:gd name="connsiteX19" fmla="*/ 327575 w 4298709"/>
              <a:gd name="connsiteY19" fmla="*/ 1965413 h 4821300"/>
              <a:gd name="connsiteX20" fmla="*/ 0 w 4298709"/>
              <a:gd name="connsiteY20" fmla="*/ 1637838 h 4821300"/>
              <a:gd name="connsiteX21" fmla="*/ 0 w 4298709"/>
              <a:gd name="connsiteY21" fmla="*/ 327575 h 4821300"/>
              <a:gd name="connsiteX22" fmla="*/ 327575 w 4298709"/>
              <a:gd name="connsiteY22" fmla="*/ 0 h 482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298709" h="4821300">
                <a:moveTo>
                  <a:pt x="327575" y="0"/>
                </a:moveTo>
                <a:lnTo>
                  <a:pt x="2071134" y="0"/>
                </a:lnTo>
                <a:cubicBezTo>
                  <a:pt x="2252049" y="0"/>
                  <a:pt x="2398709" y="146660"/>
                  <a:pt x="2398709" y="327575"/>
                </a:cubicBezTo>
                <a:lnTo>
                  <a:pt x="2398709" y="1389807"/>
                </a:lnTo>
                <a:lnTo>
                  <a:pt x="3459578" y="1389807"/>
                </a:lnTo>
                <a:cubicBezTo>
                  <a:pt x="3640493" y="1389807"/>
                  <a:pt x="3787153" y="1536467"/>
                  <a:pt x="3787153" y="1717382"/>
                </a:cubicBezTo>
                <a:lnTo>
                  <a:pt x="3787153" y="2855887"/>
                </a:lnTo>
                <a:lnTo>
                  <a:pt x="3971134" y="2855887"/>
                </a:lnTo>
                <a:cubicBezTo>
                  <a:pt x="4152049" y="2855887"/>
                  <a:pt x="4298709" y="3002547"/>
                  <a:pt x="4298709" y="3183462"/>
                </a:cubicBezTo>
                <a:lnTo>
                  <a:pt x="4298709" y="4493725"/>
                </a:lnTo>
                <a:cubicBezTo>
                  <a:pt x="4298709" y="4674640"/>
                  <a:pt x="4152049" y="4821300"/>
                  <a:pt x="3971134" y="4821300"/>
                </a:cubicBezTo>
                <a:lnTo>
                  <a:pt x="2227575" y="4821300"/>
                </a:lnTo>
                <a:lnTo>
                  <a:pt x="2212368" y="4819767"/>
                </a:lnTo>
                <a:lnTo>
                  <a:pt x="511877" y="4819767"/>
                </a:lnTo>
                <a:cubicBezTo>
                  <a:pt x="330962" y="4819767"/>
                  <a:pt x="184302" y="4673107"/>
                  <a:pt x="184302" y="4492192"/>
                </a:cubicBezTo>
                <a:lnTo>
                  <a:pt x="184302" y="3181929"/>
                </a:lnTo>
                <a:cubicBezTo>
                  <a:pt x="184302" y="3001014"/>
                  <a:pt x="330962" y="2854354"/>
                  <a:pt x="511877" y="2854354"/>
                </a:cubicBezTo>
                <a:lnTo>
                  <a:pt x="550167" y="2854354"/>
                </a:lnTo>
                <a:lnTo>
                  <a:pt x="550167" y="1965413"/>
                </a:lnTo>
                <a:lnTo>
                  <a:pt x="327575" y="1965413"/>
                </a:lnTo>
                <a:cubicBezTo>
                  <a:pt x="146660" y="1965413"/>
                  <a:pt x="0" y="1818753"/>
                  <a:pt x="0" y="1637838"/>
                </a:cubicBezTo>
                <a:lnTo>
                  <a:pt x="0" y="327575"/>
                </a:lnTo>
                <a:cubicBezTo>
                  <a:pt x="0" y="146660"/>
                  <a:pt x="146660" y="0"/>
                  <a:pt x="327575" y="0"/>
                </a:cubicBezTo>
                <a:close/>
              </a:path>
            </a:pathLst>
          </a:custGeom>
          <a:solidFill>
            <a:srgbClr val="AB1DEB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69414A4D-69D5-AAA0-F842-1A71DC019114}"/>
              </a:ext>
            </a:extLst>
          </p:cNvPr>
          <p:cNvSpPr/>
          <p:nvPr/>
        </p:nvSpPr>
        <p:spPr>
          <a:xfrm>
            <a:off x="1100517" y="3714244"/>
            <a:ext cx="899105" cy="987228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949C0560-7B3F-2F33-B0A8-DA70BA1E4540}"/>
              </a:ext>
            </a:extLst>
          </p:cNvPr>
          <p:cNvCxnSpPr/>
          <p:nvPr/>
        </p:nvCxnSpPr>
        <p:spPr>
          <a:xfrm>
            <a:off x="1335186" y="1302818"/>
            <a:ext cx="162420" cy="857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6B1C0D93-8752-50D3-EA3B-6593AD3BA331}"/>
              </a:ext>
            </a:extLst>
          </p:cNvPr>
          <p:cNvCxnSpPr>
            <a:cxnSpLocks/>
          </p:cNvCxnSpPr>
          <p:nvPr/>
        </p:nvCxnSpPr>
        <p:spPr>
          <a:xfrm flipH="1">
            <a:off x="2148106" y="4070294"/>
            <a:ext cx="14434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31C67D86-29F8-4324-2CF5-039BFCAA3AB2}"/>
              </a:ext>
            </a:extLst>
          </p:cNvPr>
          <p:cNvCxnSpPr>
            <a:cxnSpLocks/>
          </p:cNvCxnSpPr>
          <p:nvPr/>
        </p:nvCxnSpPr>
        <p:spPr>
          <a:xfrm flipH="1" flipV="1">
            <a:off x="3265455" y="2908944"/>
            <a:ext cx="590958" cy="6663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>
            <a:extLst>
              <a:ext uri="{FF2B5EF4-FFF2-40B4-BE49-F238E27FC236}">
                <a16:creationId xmlns:a16="http://schemas.microsoft.com/office/drawing/2014/main" id="{41C0897D-400D-B993-0E76-661AFC38FE07}"/>
              </a:ext>
            </a:extLst>
          </p:cNvPr>
          <p:cNvSpPr txBox="1"/>
          <p:nvPr/>
        </p:nvSpPr>
        <p:spPr>
          <a:xfrm>
            <a:off x="1933726" y="6620600"/>
            <a:ext cx="894245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900" dirty="0">
                <a:effectLst/>
              </a:rPr>
              <a:t>1.Davis, J. D. &amp; Wypych, T. P. Cellular and functional heterogeneity of the airway epithelium. </a:t>
            </a:r>
            <a:r>
              <a:rPr lang="en-US" sz="900" i="1" dirty="0">
                <a:effectLst/>
              </a:rPr>
              <a:t>Mucosal Immunology</a:t>
            </a:r>
            <a:r>
              <a:rPr lang="en-US" sz="900" dirty="0">
                <a:effectLst/>
              </a:rPr>
              <a:t> </a:t>
            </a:r>
            <a:r>
              <a:rPr lang="en-US" sz="900" b="1" dirty="0">
                <a:effectLst/>
              </a:rPr>
              <a:t>14</a:t>
            </a:r>
            <a:r>
              <a:rPr lang="en-US" sz="900" dirty="0">
                <a:effectLst/>
              </a:rPr>
              <a:t>, 978–990 (2021). Modified by Yohan </a:t>
            </a:r>
            <a:r>
              <a:rPr lang="en-US" sz="900" dirty="0" err="1">
                <a:effectLst/>
              </a:rPr>
              <a:t>Beaumatin</a:t>
            </a:r>
            <a:endParaRPr lang="en-US" sz="9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505961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ZoneTexte 950"/>
          <p:cNvSpPr txBox="1"/>
          <p:nvPr/>
        </p:nvSpPr>
        <p:spPr>
          <a:xfrm>
            <a:off x="3259883" y="104760"/>
            <a:ext cx="4680000" cy="675654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2000" b="1" u="sng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New markers for the annotation</a:t>
            </a:r>
            <a:r>
              <a:rPr lang="fr-FR" sz="2000" b="1" strike="noStrike" dirty="0">
                <a:solidFill>
                  <a:srgbClr val="000000"/>
                </a:solidFill>
                <a:effectLst/>
                <a:uFillTx/>
                <a:latin typeface="DejaVu Math TeX Gyre"/>
              </a:rPr>
              <a:t>:</a:t>
            </a:r>
          </a:p>
          <a:p>
            <a:pPr algn="ctr">
              <a:lnSpc>
                <a:spcPct val="100000"/>
              </a:lnSpc>
            </a:pPr>
            <a:r>
              <a:rPr lang="fr-FR" dirty="0">
                <a:solidFill>
                  <a:srgbClr val="000000"/>
                </a:solidFill>
                <a:latin typeface="DejaVu Math TeX Gyre"/>
              </a:rPr>
              <a:t>Screening of the clusters</a:t>
            </a:r>
            <a:endParaRPr lang="fr-FR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2" name="ZoneTexte 951"/>
          <p:cNvSpPr txBox="1"/>
          <p:nvPr/>
        </p:nvSpPr>
        <p:spPr>
          <a:xfrm>
            <a:off x="11243160" y="6300000"/>
            <a:ext cx="913680" cy="3366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fld id="{A11BDEF6-B679-46F3-8EE4-45242927371A}" type="slidenum">
              <a:rPr lang="fr-FR" sz="105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59</a:t>
            </a:fld>
            <a:endParaRPr lang="fr-FR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54" name="Image 953"/>
          <p:cNvPicPr/>
          <p:nvPr/>
        </p:nvPicPr>
        <p:blipFill>
          <a:blip r:embed="rId2"/>
          <a:srcRect l="3013"/>
          <a:stretch/>
        </p:blipFill>
        <p:spPr>
          <a:xfrm>
            <a:off x="805342" y="922229"/>
            <a:ext cx="8535577" cy="5619240"/>
          </a:xfrm>
          <a:prstGeom prst="rect">
            <a:avLst/>
          </a:prstGeom>
          <a:noFill/>
          <a:ln w="18000">
            <a:noFill/>
          </a:ln>
        </p:spPr>
      </p:pic>
      <p:pic>
        <p:nvPicPr>
          <p:cNvPr id="955" name="Image 954"/>
          <p:cNvPicPr/>
          <p:nvPr/>
        </p:nvPicPr>
        <p:blipFill>
          <a:blip r:embed="rId3"/>
          <a:stretch/>
        </p:blipFill>
        <p:spPr>
          <a:xfrm>
            <a:off x="9216000" y="104760"/>
            <a:ext cx="2880000" cy="223524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4E79119-24D8-2F8F-D275-F61316B5C112}"/>
              </a:ext>
            </a:extLst>
          </p:cNvPr>
          <p:cNvSpPr txBox="1"/>
          <p:nvPr/>
        </p:nvSpPr>
        <p:spPr>
          <a:xfrm>
            <a:off x="9248631" y="3163531"/>
            <a:ext cx="26613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Screening </a:t>
            </a:r>
            <a:r>
              <a:rPr lang="fr-FR" sz="14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criterias</a:t>
            </a:r>
            <a:r>
              <a:rPr lang="fr-FR" sz="14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30% or more </a:t>
            </a:r>
            <a:r>
              <a:rPr lang="fr-FR" sz="14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cells</a:t>
            </a:r>
            <a:endParaRPr lang="fr-FR" sz="14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Expression of 10+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All the clusters </a:t>
            </a:r>
            <a:r>
              <a:rPr lang="fr-FR" sz="14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selected</a:t>
            </a:r>
            <a:endParaRPr lang="fr-FR" sz="14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C3BA62-4A99-44F4-9A20-2FFD6DBC2212}"/>
              </a:ext>
            </a:extLst>
          </p:cNvPr>
          <p:cNvSpPr/>
          <p:nvPr/>
        </p:nvSpPr>
        <p:spPr>
          <a:xfrm rot="16200000">
            <a:off x="6920512" y="-123983"/>
            <a:ext cx="183321" cy="2137144"/>
          </a:xfrm>
          <a:prstGeom prst="rect">
            <a:avLst/>
          </a:prstGeom>
          <a:solidFill>
            <a:srgbClr val="92D050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 dirty="0">
              <a:effectLst/>
              <a:uFillTx/>
              <a:latin typeface="Arial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5DF96B5-5F7F-4C48-90BA-139AE14FC49C}"/>
              </a:ext>
            </a:extLst>
          </p:cNvPr>
          <p:cNvSpPr txBox="1"/>
          <p:nvPr/>
        </p:nvSpPr>
        <p:spPr>
          <a:xfrm>
            <a:off x="6841270" y="806059"/>
            <a:ext cx="5926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 err="1"/>
              <a:t>Inf</a:t>
            </a:r>
            <a:r>
              <a:rPr lang="fr-FR" sz="900" b="1" dirty="0"/>
              <a:t> J3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ZoneTexte 168"/>
          <p:cNvSpPr txBox="1"/>
          <p:nvPr/>
        </p:nvSpPr>
        <p:spPr>
          <a:xfrm>
            <a:off x="4320360" y="360000"/>
            <a:ext cx="3960360" cy="54000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2200" b="1" u="sng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Single cell workflows</a:t>
            </a:r>
            <a:endParaRPr lang="fr-FR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0" name="Image 169"/>
          <p:cNvPicPr/>
          <p:nvPr/>
        </p:nvPicPr>
        <p:blipFill rotWithShape="1">
          <a:blip r:embed="rId3"/>
          <a:srcRect l="21457"/>
          <a:stretch/>
        </p:blipFill>
        <p:spPr>
          <a:xfrm>
            <a:off x="2119108" y="712260"/>
            <a:ext cx="9124052" cy="301392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171" name="ZoneTexte 170"/>
          <p:cNvSpPr txBox="1"/>
          <p:nvPr/>
        </p:nvSpPr>
        <p:spPr>
          <a:xfrm>
            <a:off x="540000" y="1980000"/>
            <a:ext cx="1440000" cy="90000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1800" b="0" i="1" u="sng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Proteomic</a:t>
            </a:r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2" name="Image 171"/>
          <p:cNvPicPr/>
          <p:nvPr/>
        </p:nvPicPr>
        <p:blipFill>
          <a:blip r:embed="rId4"/>
          <a:stretch/>
        </p:blipFill>
        <p:spPr>
          <a:xfrm>
            <a:off x="1944000" y="3538440"/>
            <a:ext cx="7483680" cy="326556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173" name="ZoneTexte 172"/>
          <p:cNvSpPr txBox="1"/>
          <p:nvPr/>
        </p:nvSpPr>
        <p:spPr>
          <a:xfrm>
            <a:off x="618120" y="4680000"/>
            <a:ext cx="1361880" cy="31932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1800" b="0" i="1" u="sng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RNA seq</a:t>
            </a:r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4" name="Connecteur droit 173"/>
          <p:cNvSpPr/>
          <p:nvPr/>
        </p:nvSpPr>
        <p:spPr>
          <a:xfrm>
            <a:off x="1980000" y="0"/>
            <a:ext cx="0" cy="685800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1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5" name="ZoneTexte 174"/>
          <p:cNvSpPr txBox="1"/>
          <p:nvPr/>
        </p:nvSpPr>
        <p:spPr>
          <a:xfrm>
            <a:off x="11243160" y="6300720"/>
            <a:ext cx="913680" cy="3366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fld id="{B17D1C85-F4B9-4730-8935-810585B917C3}" type="slidenum">
              <a:rPr lang="fr-FR" sz="105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6</a:t>
            </a:fld>
            <a:endParaRPr lang="fr-FR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ZoneTexte 955"/>
          <p:cNvSpPr txBox="1"/>
          <p:nvPr/>
        </p:nvSpPr>
        <p:spPr>
          <a:xfrm>
            <a:off x="3780000" y="477720"/>
            <a:ext cx="4680000" cy="60228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2000" b="1" u="sng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New markers for the annotation</a:t>
            </a:r>
            <a:endParaRPr lang="fr-F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7" name="ZoneTexte 956"/>
          <p:cNvSpPr txBox="1"/>
          <p:nvPr/>
        </p:nvSpPr>
        <p:spPr>
          <a:xfrm>
            <a:off x="11243160" y="6300000"/>
            <a:ext cx="913680" cy="3366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fld id="{AB618237-EC7D-4748-A9C6-4D8ACA9D453C}" type="slidenum">
              <a:rPr lang="fr-FR" sz="105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60</a:t>
            </a:fld>
            <a:endParaRPr lang="fr-FR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59" name="Image 958"/>
          <p:cNvPicPr/>
          <p:nvPr/>
        </p:nvPicPr>
        <p:blipFill>
          <a:blip r:embed="rId2"/>
          <a:stretch/>
        </p:blipFill>
        <p:spPr>
          <a:xfrm>
            <a:off x="360000" y="1080000"/>
            <a:ext cx="8972280" cy="562896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960" name="Rectangle 959"/>
          <p:cNvSpPr/>
          <p:nvPr/>
        </p:nvSpPr>
        <p:spPr>
          <a:xfrm>
            <a:off x="401400" y="1440000"/>
            <a:ext cx="138600" cy="900000"/>
          </a:xfrm>
          <a:prstGeom prst="rect">
            <a:avLst/>
          </a:prstGeom>
          <a:solidFill>
            <a:srgbClr val="729FCF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1" name="Rectangle 960"/>
          <p:cNvSpPr/>
          <p:nvPr/>
        </p:nvSpPr>
        <p:spPr>
          <a:xfrm>
            <a:off x="401400" y="2376000"/>
            <a:ext cx="138600" cy="1764000"/>
          </a:xfrm>
          <a:prstGeom prst="rect">
            <a:avLst/>
          </a:prstGeom>
          <a:solidFill>
            <a:srgbClr val="FF3838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62" name="Rectangle 961"/>
          <p:cNvSpPr/>
          <p:nvPr/>
        </p:nvSpPr>
        <p:spPr>
          <a:xfrm>
            <a:off x="401400" y="4176000"/>
            <a:ext cx="138600" cy="2484000"/>
          </a:xfrm>
          <a:prstGeom prst="rect">
            <a:avLst/>
          </a:prstGeom>
          <a:solidFill>
            <a:srgbClr val="A1467E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963" name="Image 962"/>
          <p:cNvPicPr/>
          <p:nvPr/>
        </p:nvPicPr>
        <p:blipFill>
          <a:blip r:embed="rId3"/>
          <a:stretch/>
        </p:blipFill>
        <p:spPr>
          <a:xfrm>
            <a:off x="9180000" y="180000"/>
            <a:ext cx="2880000" cy="223524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A7E9111-9E8E-4F39-B2A8-C97988AC81E9}"/>
              </a:ext>
            </a:extLst>
          </p:cNvPr>
          <p:cNvSpPr/>
          <p:nvPr/>
        </p:nvSpPr>
        <p:spPr>
          <a:xfrm rot="16200000">
            <a:off x="7119742" y="97733"/>
            <a:ext cx="138600" cy="1825934"/>
          </a:xfrm>
          <a:prstGeom prst="rect">
            <a:avLst/>
          </a:prstGeom>
          <a:solidFill>
            <a:srgbClr val="92D050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 dirty="0">
              <a:effectLst/>
              <a:uFillTx/>
              <a:latin typeface="Arial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F1EA84A-9214-46F0-AF19-2F9156281252}"/>
              </a:ext>
            </a:extLst>
          </p:cNvPr>
          <p:cNvSpPr txBox="1"/>
          <p:nvPr/>
        </p:nvSpPr>
        <p:spPr>
          <a:xfrm>
            <a:off x="7032589" y="894531"/>
            <a:ext cx="4667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 err="1"/>
              <a:t>Inf</a:t>
            </a:r>
            <a:r>
              <a:rPr lang="fr-FR" sz="900" dirty="0"/>
              <a:t> J3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ZoneTexte 3"/>
          <p:cNvSpPr/>
          <p:nvPr/>
        </p:nvSpPr>
        <p:spPr>
          <a:xfrm>
            <a:off x="4500000" y="2967480"/>
            <a:ext cx="3347280" cy="57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fr-FR" sz="3200" b="1" u="none" strike="noStrike">
                <a:solidFill>
                  <a:schemeClr val="dk1"/>
                </a:solidFill>
                <a:effectLst/>
                <a:uFillTx/>
                <a:latin typeface="DejaVu Math TeX Gyre"/>
              </a:rPr>
              <a:t>Thank you</a:t>
            </a:r>
            <a:endParaRPr lang="fr-FR" sz="3200" b="1" u="none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965" name="ZoneTexte 964"/>
          <p:cNvSpPr txBox="1"/>
          <p:nvPr/>
        </p:nvSpPr>
        <p:spPr>
          <a:xfrm>
            <a:off x="11243160" y="6300360"/>
            <a:ext cx="913680" cy="3366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fld id="{731C5590-519E-4F83-9584-313443EAD52B}" type="slidenum">
              <a:rPr lang="fr-FR" sz="105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61</a:t>
            </a:fld>
            <a:endParaRPr lang="fr-FR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e 175"/>
          <p:cNvGrpSpPr/>
          <p:nvPr/>
        </p:nvGrpSpPr>
        <p:grpSpPr>
          <a:xfrm>
            <a:off x="540000" y="900000"/>
            <a:ext cx="3600000" cy="2520000"/>
            <a:chOff x="540000" y="900000"/>
            <a:chExt cx="3600000" cy="2520000"/>
          </a:xfrm>
        </p:grpSpPr>
        <p:pic>
          <p:nvPicPr>
            <p:cNvPr id="177" name="Image 176"/>
            <p:cNvPicPr/>
            <p:nvPr/>
          </p:nvPicPr>
          <p:blipFill>
            <a:blip r:embed="rId3"/>
            <a:stretch/>
          </p:blipFill>
          <p:spPr>
            <a:xfrm>
              <a:off x="540000" y="900000"/>
              <a:ext cx="3600000" cy="2520000"/>
            </a:xfrm>
            <a:prstGeom prst="rect">
              <a:avLst/>
            </a:prstGeom>
            <a:noFill/>
            <a:ln w="18000">
              <a:noFill/>
            </a:ln>
          </p:spPr>
        </p:pic>
        <p:pic>
          <p:nvPicPr>
            <p:cNvPr id="178" name="Image 177"/>
            <p:cNvPicPr/>
            <p:nvPr/>
          </p:nvPicPr>
          <p:blipFill>
            <a:blip r:embed="rId4"/>
            <a:stretch/>
          </p:blipFill>
          <p:spPr>
            <a:xfrm>
              <a:off x="2206080" y="1284840"/>
              <a:ext cx="435600" cy="86040"/>
            </a:xfrm>
            <a:prstGeom prst="rect">
              <a:avLst/>
            </a:prstGeom>
            <a:noFill/>
            <a:ln w="18000">
              <a:noFill/>
            </a:ln>
          </p:spPr>
        </p:pic>
      </p:grpSp>
      <p:sp>
        <p:nvSpPr>
          <p:cNvPr id="179" name="ZoneTexte 178"/>
          <p:cNvSpPr txBox="1"/>
          <p:nvPr/>
        </p:nvSpPr>
        <p:spPr>
          <a:xfrm>
            <a:off x="4320720" y="360000"/>
            <a:ext cx="3960360" cy="54000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2200" b="1" u="sng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Gaia experiment</a:t>
            </a:r>
            <a:endParaRPr lang="fr-FR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0" name="Connecteur droit 179"/>
          <p:cNvSpPr/>
          <p:nvPr/>
        </p:nvSpPr>
        <p:spPr>
          <a:xfrm flipV="1">
            <a:off x="4320000" y="2520000"/>
            <a:ext cx="1980000" cy="72000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81" name="Groupe 180"/>
          <p:cNvGrpSpPr/>
          <p:nvPr/>
        </p:nvGrpSpPr>
        <p:grpSpPr>
          <a:xfrm>
            <a:off x="540000" y="3780000"/>
            <a:ext cx="3600000" cy="2520000"/>
            <a:chOff x="540000" y="3780000"/>
            <a:chExt cx="3600000" cy="2520000"/>
          </a:xfrm>
        </p:grpSpPr>
        <p:pic>
          <p:nvPicPr>
            <p:cNvPr id="182" name="Image 181"/>
            <p:cNvPicPr/>
            <p:nvPr/>
          </p:nvPicPr>
          <p:blipFill>
            <a:blip r:embed="rId3"/>
            <a:stretch/>
          </p:blipFill>
          <p:spPr>
            <a:xfrm>
              <a:off x="540000" y="3780000"/>
              <a:ext cx="3600000" cy="2520000"/>
            </a:xfrm>
            <a:prstGeom prst="rect">
              <a:avLst/>
            </a:prstGeom>
            <a:noFill/>
            <a:ln w="18000">
              <a:noFill/>
            </a:ln>
          </p:spPr>
        </p:pic>
        <p:pic>
          <p:nvPicPr>
            <p:cNvPr id="183" name="Image 182"/>
            <p:cNvPicPr/>
            <p:nvPr/>
          </p:nvPicPr>
          <p:blipFill>
            <a:blip r:embed="rId4"/>
            <a:stretch/>
          </p:blipFill>
          <p:spPr>
            <a:xfrm>
              <a:off x="2206080" y="4164840"/>
              <a:ext cx="435600" cy="86040"/>
            </a:xfrm>
            <a:prstGeom prst="rect">
              <a:avLst/>
            </a:prstGeom>
            <a:noFill/>
            <a:ln w="18000">
              <a:noFill/>
            </a:ln>
          </p:spPr>
        </p:pic>
      </p:grpSp>
      <p:sp>
        <p:nvSpPr>
          <p:cNvPr id="184" name="Croix 183"/>
          <p:cNvSpPr/>
          <p:nvPr/>
        </p:nvSpPr>
        <p:spPr>
          <a:xfrm rot="2708400">
            <a:off x="761040" y="3800520"/>
            <a:ext cx="998280" cy="1038600"/>
          </a:xfrm>
          <a:prstGeom prst="plus">
            <a:avLst>
              <a:gd name="adj" fmla="val 43187"/>
            </a:avLst>
          </a:prstGeom>
          <a:solidFill>
            <a:srgbClr val="FF4000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5" name="ZoneTexte 184"/>
          <p:cNvSpPr txBox="1"/>
          <p:nvPr/>
        </p:nvSpPr>
        <p:spPr>
          <a:xfrm>
            <a:off x="1800000" y="3600000"/>
            <a:ext cx="678240" cy="26892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r>
              <a:rPr lang="fr-FR" sz="1400" b="1" i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Mock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6" name="ZoneTexte 185"/>
          <p:cNvSpPr txBox="1"/>
          <p:nvPr/>
        </p:nvSpPr>
        <p:spPr>
          <a:xfrm>
            <a:off x="1909440" y="720000"/>
            <a:ext cx="432000" cy="26892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r>
              <a:rPr lang="fr-FR" sz="1400" b="1" i="1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Inf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7" name="Connecteur droit 186"/>
          <p:cNvSpPr/>
          <p:nvPr/>
        </p:nvSpPr>
        <p:spPr>
          <a:xfrm>
            <a:off x="4315680" y="3237480"/>
            <a:ext cx="1984320" cy="90252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8" name="ZoneTexte 187"/>
          <p:cNvSpPr txBox="1"/>
          <p:nvPr/>
        </p:nvSpPr>
        <p:spPr>
          <a:xfrm>
            <a:off x="4576680" y="2406600"/>
            <a:ext cx="1363320" cy="2934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r>
              <a:rPr lang="fr-FR" sz="16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dpi : 6 days</a:t>
            </a:r>
            <a:endParaRPr lang="fr-FR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9" name="ZoneTexte 188"/>
          <p:cNvSpPr txBox="1"/>
          <p:nvPr/>
        </p:nvSpPr>
        <p:spPr>
          <a:xfrm>
            <a:off x="4680000" y="4026600"/>
            <a:ext cx="1363320" cy="2934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r>
              <a:rPr lang="fr-FR" sz="16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dpi : 3 days</a:t>
            </a:r>
            <a:endParaRPr lang="fr-FR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0" name="Connecteur droit 189"/>
          <p:cNvSpPr/>
          <p:nvPr/>
        </p:nvSpPr>
        <p:spPr>
          <a:xfrm flipV="1">
            <a:off x="6304320" y="1260000"/>
            <a:ext cx="2155680" cy="126000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1" name="Connecteur droit 190"/>
          <p:cNvSpPr/>
          <p:nvPr/>
        </p:nvSpPr>
        <p:spPr>
          <a:xfrm>
            <a:off x="6300000" y="2517480"/>
            <a:ext cx="2160000" cy="36252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2" name="Connecteur droit 191"/>
          <p:cNvSpPr/>
          <p:nvPr/>
        </p:nvSpPr>
        <p:spPr>
          <a:xfrm>
            <a:off x="6300000" y="4140000"/>
            <a:ext cx="2160000" cy="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3" name="Connecteur droit 192"/>
          <p:cNvSpPr/>
          <p:nvPr/>
        </p:nvSpPr>
        <p:spPr>
          <a:xfrm>
            <a:off x="6295680" y="4137480"/>
            <a:ext cx="1984320" cy="1802520"/>
          </a:xfrm>
          <a:prstGeom prst="line">
            <a:avLst/>
          </a:prstGeom>
          <a:ln w="1800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4" name="ZoneTexte 193"/>
          <p:cNvSpPr txBox="1"/>
          <p:nvPr/>
        </p:nvSpPr>
        <p:spPr>
          <a:xfrm>
            <a:off x="8668440" y="1080000"/>
            <a:ext cx="1952640" cy="2934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r>
              <a:rPr lang="fr-FR" sz="16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sc RNA workflow</a:t>
            </a:r>
            <a:endParaRPr lang="fr-FR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5" name="ZoneTexte 194"/>
          <p:cNvSpPr txBox="1"/>
          <p:nvPr/>
        </p:nvSpPr>
        <p:spPr>
          <a:xfrm>
            <a:off x="8668440" y="4026600"/>
            <a:ext cx="1952640" cy="2934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r>
              <a:rPr lang="fr-FR" sz="16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sc RNA workflow</a:t>
            </a:r>
            <a:endParaRPr lang="fr-FR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6" name="ZoneTexte 195"/>
          <p:cNvSpPr txBox="1"/>
          <p:nvPr/>
        </p:nvSpPr>
        <p:spPr>
          <a:xfrm>
            <a:off x="8635320" y="2700000"/>
            <a:ext cx="2525040" cy="2934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r>
              <a:rPr lang="fr-FR" sz="16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sc Proteomic workflow</a:t>
            </a:r>
            <a:endParaRPr lang="fr-FR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7" name="ZoneTexte 196"/>
          <p:cNvSpPr txBox="1"/>
          <p:nvPr/>
        </p:nvSpPr>
        <p:spPr>
          <a:xfrm>
            <a:off x="8640000" y="5760000"/>
            <a:ext cx="2525040" cy="2934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r>
              <a:rPr lang="fr-FR" sz="160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sc Proteomic workflow</a:t>
            </a:r>
            <a:endParaRPr lang="fr-FR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8" name="ZoneTexte 197"/>
          <p:cNvSpPr txBox="1"/>
          <p:nvPr/>
        </p:nvSpPr>
        <p:spPr>
          <a:xfrm>
            <a:off x="11243160" y="6300720"/>
            <a:ext cx="913680" cy="3366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fld id="{DCD7D3DF-814F-4900-B1C2-ABB7E358E7E0}" type="slidenum">
              <a:rPr lang="fr-FR" sz="105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7</a:t>
            </a:fld>
            <a:endParaRPr lang="fr-FR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Image 198"/>
          <p:cNvPicPr/>
          <p:nvPr/>
        </p:nvPicPr>
        <p:blipFill>
          <a:blip r:embed="rId2">
            <a:lum contrast="33000"/>
            <a:alphaModFix amt="81000"/>
          </a:blip>
          <a:stretch/>
        </p:blipFill>
        <p:spPr>
          <a:xfrm rot="2136000">
            <a:off x="2616480" y="-201600"/>
            <a:ext cx="7295400" cy="724896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200" name="ZoneTexte 199"/>
          <p:cNvSpPr txBox="1"/>
          <p:nvPr/>
        </p:nvSpPr>
        <p:spPr>
          <a:xfrm>
            <a:off x="4320360" y="2880000"/>
            <a:ext cx="3600360" cy="54756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/>
            <a:r>
              <a:rPr lang="fr-FR" sz="3600" b="1" u="sng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Sc RNA seq</a:t>
            </a:r>
            <a:endParaRPr lang="fr-FR" sz="3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01" name="Image 200"/>
          <p:cNvPicPr/>
          <p:nvPr/>
        </p:nvPicPr>
        <p:blipFill>
          <a:blip r:embed="rId3">
            <a:biLevel thresh="50000"/>
            <a:lum bright="2000" contrast="18000"/>
            <a:alphaModFix amt="35000"/>
          </a:blip>
          <a:stretch/>
        </p:blipFill>
        <p:spPr>
          <a:xfrm>
            <a:off x="-180000" y="-1186560"/>
            <a:ext cx="13528080" cy="352656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202" name="ZoneTexte 201"/>
          <p:cNvSpPr txBox="1"/>
          <p:nvPr/>
        </p:nvSpPr>
        <p:spPr>
          <a:xfrm>
            <a:off x="11243160" y="6300720"/>
            <a:ext cx="913680" cy="3366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fld id="{BBC02264-56CE-49C4-81A6-A7D8D5023B71}" type="slidenum">
              <a:rPr lang="fr-FR" sz="105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8</a:t>
            </a:fld>
            <a:endParaRPr lang="fr-FR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ZoneTexte 8"/>
          <p:cNvSpPr/>
          <p:nvPr/>
        </p:nvSpPr>
        <p:spPr>
          <a:xfrm>
            <a:off x="4320000" y="6295320"/>
            <a:ext cx="377964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fr-FR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All samples by 10X Genomics</a:t>
            </a:r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04" name="Image 4"/>
          <p:cNvPicPr/>
          <p:nvPr/>
        </p:nvPicPr>
        <p:blipFill>
          <a:blip r:embed="rId2"/>
          <a:stretch/>
        </p:blipFill>
        <p:spPr>
          <a:xfrm>
            <a:off x="3038400" y="918000"/>
            <a:ext cx="5492880" cy="5114160"/>
          </a:xfrm>
          <a:prstGeom prst="rect">
            <a:avLst/>
          </a:prstGeom>
          <a:solidFill>
            <a:srgbClr val="EDEDED"/>
          </a:solidFill>
          <a:ln w="190440" cap="rnd">
            <a:solidFill>
              <a:srgbClr val="FFFFFF"/>
            </a:solidFill>
            <a:round/>
          </a:ln>
          <a:effectLst>
            <a:outerShdw blurRad="50040" rotWithShape="0">
              <a:srgbClr val="000000">
                <a:alpha val="41000"/>
              </a:srgbClr>
            </a:outerShdw>
          </a:effectLst>
        </p:spPr>
      </p:pic>
      <p:sp>
        <p:nvSpPr>
          <p:cNvPr id="205" name="ZoneTexte 6"/>
          <p:cNvSpPr/>
          <p:nvPr/>
        </p:nvSpPr>
        <p:spPr>
          <a:xfrm>
            <a:off x="9000720" y="1980000"/>
            <a:ext cx="146268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fr-FR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21 clusters</a:t>
            </a:r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6" name="ZoneTexte 10"/>
          <p:cNvSpPr/>
          <p:nvPr/>
        </p:nvSpPr>
        <p:spPr>
          <a:xfrm>
            <a:off x="2138400" y="180000"/>
            <a:ext cx="8482320" cy="425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fr-FR" sz="2200" b="1" u="sng" strike="noStrike">
                <a:solidFill>
                  <a:schemeClr val="dk1"/>
                </a:solidFill>
                <a:effectLst/>
                <a:uFillTx/>
                <a:latin typeface="DejaVu Math TeX Gyre"/>
              </a:rPr>
              <a:t>UMAPs generated with the transcriptomic dataset</a:t>
            </a:r>
            <a:endParaRPr lang="fr-FR" sz="2200" b="1" u="sng" strike="noStrike">
              <a:solidFill>
                <a:srgbClr val="000000"/>
              </a:solidFill>
              <a:effectLst/>
              <a:uFillTx/>
              <a:latin typeface="DejaVu Math TeX Gyre"/>
            </a:endParaRPr>
          </a:p>
        </p:txBody>
      </p:sp>
      <p:sp>
        <p:nvSpPr>
          <p:cNvPr id="207" name="ZoneTexte 206"/>
          <p:cNvSpPr txBox="1"/>
          <p:nvPr/>
        </p:nvSpPr>
        <p:spPr>
          <a:xfrm>
            <a:off x="11243160" y="6300720"/>
            <a:ext cx="913680" cy="336600"/>
          </a:xfrm>
          <a:prstGeom prst="rect">
            <a:avLst/>
          </a:prstGeom>
          <a:noFill/>
          <a:ln w="1800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pPr algn="ctr"/>
            <a:fld id="{306A8D6F-8DFD-4746-B189-EE636A16DFAD}" type="slidenum">
              <a:rPr lang="fr-FR" sz="1050" b="0" u="none" strike="noStrike">
                <a:solidFill>
                  <a:srgbClr val="000000"/>
                </a:solidFill>
                <a:effectLst/>
                <a:uFillTx/>
                <a:latin typeface="DejaVu Math TeX Gyre"/>
              </a:rPr>
              <a:t>9</a:t>
            </a:fld>
            <a:endParaRPr lang="fr-FR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7000</TotalTime>
  <Words>2348</Words>
  <Application>Microsoft Office PowerPoint</Application>
  <PresentationFormat>Personnalisé</PresentationFormat>
  <Paragraphs>554</Paragraphs>
  <Slides>61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12</vt:i4>
      </vt:variant>
      <vt:variant>
        <vt:lpstr>Titres des diapositives</vt:lpstr>
      </vt:variant>
      <vt:variant>
        <vt:i4>61</vt:i4>
      </vt:variant>
    </vt:vector>
  </HeadingPairs>
  <TitlesOfParts>
    <vt:vector size="82" baseType="lpstr">
      <vt:lpstr>Arial</vt:lpstr>
      <vt:lpstr>Calibri</vt:lpstr>
      <vt:lpstr>Calibri Light</vt:lpstr>
      <vt:lpstr>Courier New</vt:lpstr>
      <vt:lpstr>DejaVu Math TeX Gyre</vt:lpstr>
      <vt:lpstr>Monotype Sorts</vt:lpstr>
      <vt:lpstr>Symbol</vt:lpstr>
      <vt:lpstr>Times New Roman</vt:lpstr>
      <vt:lpstr>Wingdings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Yohan BEAUMATIN</dc:creator>
  <dc:description/>
  <cp:lastModifiedBy>Yohan Beaumatin</cp:lastModifiedBy>
  <cp:revision>109</cp:revision>
  <dcterms:created xsi:type="dcterms:W3CDTF">2025-01-08T12:53:37Z</dcterms:created>
  <dcterms:modified xsi:type="dcterms:W3CDTF">2025-09-07T23:04:05Z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r8>9</vt:r8>
  </property>
</Properties>
</file>